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2" r:id="rId2"/>
    <p:sldId id="273" r:id="rId3"/>
    <p:sldId id="291" r:id="rId4"/>
    <p:sldId id="274" r:id="rId5"/>
    <p:sldId id="275" r:id="rId6"/>
    <p:sldId id="292" r:id="rId7"/>
    <p:sldId id="279" r:id="rId8"/>
    <p:sldId id="276" r:id="rId9"/>
    <p:sldId id="277" r:id="rId10"/>
    <p:sldId id="278" r:id="rId11"/>
    <p:sldId id="280" r:id="rId12"/>
    <p:sldId id="281" r:id="rId13"/>
    <p:sldId id="282" r:id="rId14"/>
    <p:sldId id="283" r:id="rId15"/>
    <p:sldId id="284" r:id="rId16"/>
    <p:sldId id="285" r:id="rId17"/>
    <p:sldId id="286" r:id="rId18"/>
    <p:sldId id="289" r:id="rId19"/>
    <p:sldId id="29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4" d="100"/>
          <a:sy n="94" d="100"/>
        </p:scale>
        <p:origin x="245"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CD6A9E-3A78-4E02-988A-20705D7112E2}" type="datetimeFigureOut">
              <a:rPr lang="en-US" smtClean="0"/>
              <a:t>11/5/2023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898EFB-9305-4BFD-B215-34C7A1050408}" type="slidenum">
              <a:rPr lang="en-US" smtClean="0"/>
              <a:t>‹#›</a:t>
            </a:fld>
            <a:endParaRPr lang="en-US"/>
          </a:p>
        </p:txBody>
      </p:sp>
    </p:spTree>
    <p:extLst>
      <p:ext uri="{BB962C8B-B14F-4D97-AF65-F5344CB8AC3E}">
        <p14:creationId xmlns:p14="http://schemas.microsoft.com/office/powerpoint/2010/main" val="1944039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898EFB-9305-4BFD-B215-34C7A1050408}" type="slidenum">
              <a:rPr lang="en-US" smtClean="0"/>
              <a:t>4</a:t>
            </a:fld>
            <a:endParaRPr lang="en-US"/>
          </a:p>
        </p:txBody>
      </p:sp>
    </p:spTree>
    <p:extLst>
      <p:ext uri="{BB962C8B-B14F-4D97-AF65-F5344CB8AC3E}">
        <p14:creationId xmlns:p14="http://schemas.microsoft.com/office/powerpoint/2010/main" val="834748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5D3B74-39C8-4FF2-9810-14AA4B3F0846}" type="datetimeFigureOut">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9E6DD1-9CAB-44F8-9FC2-74936D3800A8}" type="slidenum">
              <a:rPr lang="en-US" smtClean="0"/>
              <a:t>‹#›</a:t>
            </a:fld>
            <a:endParaRPr lang="en-US"/>
          </a:p>
        </p:txBody>
      </p:sp>
    </p:spTree>
    <p:extLst>
      <p:ext uri="{BB962C8B-B14F-4D97-AF65-F5344CB8AC3E}">
        <p14:creationId xmlns:p14="http://schemas.microsoft.com/office/powerpoint/2010/main" val="2818799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5D3B74-39C8-4FF2-9810-14AA4B3F0846}" type="datetimeFigureOut">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9E6DD1-9CAB-44F8-9FC2-74936D3800A8}" type="slidenum">
              <a:rPr lang="en-US" smtClean="0"/>
              <a:t>‹#›</a:t>
            </a:fld>
            <a:endParaRPr lang="en-US"/>
          </a:p>
        </p:txBody>
      </p:sp>
    </p:spTree>
    <p:extLst>
      <p:ext uri="{BB962C8B-B14F-4D97-AF65-F5344CB8AC3E}">
        <p14:creationId xmlns:p14="http://schemas.microsoft.com/office/powerpoint/2010/main" val="4240401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5D3B74-39C8-4FF2-9810-14AA4B3F0846}" type="datetimeFigureOut">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9E6DD1-9CAB-44F8-9FC2-74936D3800A8}" type="slidenum">
              <a:rPr lang="en-US" smtClean="0"/>
              <a:t>‹#›</a:t>
            </a:fld>
            <a:endParaRPr lang="en-US"/>
          </a:p>
        </p:txBody>
      </p:sp>
    </p:spTree>
    <p:extLst>
      <p:ext uri="{BB962C8B-B14F-4D97-AF65-F5344CB8AC3E}">
        <p14:creationId xmlns:p14="http://schemas.microsoft.com/office/powerpoint/2010/main" val="748720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5D3B74-39C8-4FF2-9810-14AA4B3F0846}" type="datetimeFigureOut">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9E6DD1-9CAB-44F8-9FC2-74936D3800A8}" type="slidenum">
              <a:rPr lang="en-US" smtClean="0"/>
              <a:t>‹#›</a:t>
            </a:fld>
            <a:endParaRPr lang="en-US"/>
          </a:p>
        </p:txBody>
      </p:sp>
    </p:spTree>
    <p:extLst>
      <p:ext uri="{BB962C8B-B14F-4D97-AF65-F5344CB8AC3E}">
        <p14:creationId xmlns:p14="http://schemas.microsoft.com/office/powerpoint/2010/main" val="3506589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25D3B74-39C8-4FF2-9810-14AA4B3F0846}" type="datetimeFigureOut">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9E6DD1-9CAB-44F8-9FC2-74936D3800A8}" type="slidenum">
              <a:rPr lang="en-US" smtClean="0"/>
              <a:t>‹#›</a:t>
            </a:fld>
            <a:endParaRPr lang="en-US"/>
          </a:p>
        </p:txBody>
      </p:sp>
    </p:spTree>
    <p:extLst>
      <p:ext uri="{BB962C8B-B14F-4D97-AF65-F5344CB8AC3E}">
        <p14:creationId xmlns:p14="http://schemas.microsoft.com/office/powerpoint/2010/main" val="1427099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5D3B74-39C8-4FF2-9810-14AA4B3F0846}" type="datetimeFigureOut">
              <a:rPr lang="en-US" smtClean="0"/>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9E6DD1-9CAB-44F8-9FC2-74936D3800A8}" type="slidenum">
              <a:rPr lang="en-US" smtClean="0"/>
              <a:t>‹#›</a:t>
            </a:fld>
            <a:endParaRPr lang="en-US"/>
          </a:p>
        </p:txBody>
      </p:sp>
    </p:spTree>
    <p:extLst>
      <p:ext uri="{BB962C8B-B14F-4D97-AF65-F5344CB8AC3E}">
        <p14:creationId xmlns:p14="http://schemas.microsoft.com/office/powerpoint/2010/main" val="1304984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5D3B74-39C8-4FF2-9810-14AA4B3F0846}" type="datetimeFigureOut">
              <a:rPr lang="en-US" smtClean="0"/>
              <a:t>11/5/2023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9E6DD1-9CAB-44F8-9FC2-74936D3800A8}" type="slidenum">
              <a:rPr lang="en-US" smtClean="0"/>
              <a:t>‹#›</a:t>
            </a:fld>
            <a:endParaRPr lang="en-US"/>
          </a:p>
        </p:txBody>
      </p:sp>
    </p:spTree>
    <p:extLst>
      <p:ext uri="{BB962C8B-B14F-4D97-AF65-F5344CB8AC3E}">
        <p14:creationId xmlns:p14="http://schemas.microsoft.com/office/powerpoint/2010/main" val="1090694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5D3B74-39C8-4FF2-9810-14AA4B3F0846}" type="datetimeFigureOut">
              <a:rPr lang="en-US" smtClean="0"/>
              <a:t>11/5/2023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9E6DD1-9CAB-44F8-9FC2-74936D3800A8}" type="slidenum">
              <a:rPr lang="en-US" smtClean="0"/>
              <a:t>‹#›</a:t>
            </a:fld>
            <a:endParaRPr lang="en-US"/>
          </a:p>
        </p:txBody>
      </p:sp>
    </p:spTree>
    <p:extLst>
      <p:ext uri="{BB962C8B-B14F-4D97-AF65-F5344CB8AC3E}">
        <p14:creationId xmlns:p14="http://schemas.microsoft.com/office/powerpoint/2010/main" val="1375503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5D3B74-39C8-4FF2-9810-14AA4B3F0846}" type="datetimeFigureOut">
              <a:rPr lang="en-US" smtClean="0"/>
              <a:t>11/5/2023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9E6DD1-9CAB-44F8-9FC2-74936D3800A8}" type="slidenum">
              <a:rPr lang="en-US" smtClean="0"/>
              <a:t>‹#›</a:t>
            </a:fld>
            <a:endParaRPr lang="en-US"/>
          </a:p>
        </p:txBody>
      </p:sp>
    </p:spTree>
    <p:extLst>
      <p:ext uri="{BB962C8B-B14F-4D97-AF65-F5344CB8AC3E}">
        <p14:creationId xmlns:p14="http://schemas.microsoft.com/office/powerpoint/2010/main" val="1133954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25D3B74-39C8-4FF2-9810-14AA4B3F0846}" type="datetimeFigureOut">
              <a:rPr lang="en-US" smtClean="0"/>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9E6DD1-9CAB-44F8-9FC2-74936D3800A8}" type="slidenum">
              <a:rPr lang="en-US" smtClean="0"/>
              <a:t>‹#›</a:t>
            </a:fld>
            <a:endParaRPr lang="en-US"/>
          </a:p>
        </p:txBody>
      </p:sp>
    </p:spTree>
    <p:extLst>
      <p:ext uri="{BB962C8B-B14F-4D97-AF65-F5344CB8AC3E}">
        <p14:creationId xmlns:p14="http://schemas.microsoft.com/office/powerpoint/2010/main" val="3057049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25D3B74-39C8-4FF2-9810-14AA4B3F0846}" type="datetimeFigureOut">
              <a:rPr lang="en-US" smtClean="0"/>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9E6DD1-9CAB-44F8-9FC2-74936D3800A8}" type="slidenum">
              <a:rPr lang="en-US" smtClean="0"/>
              <a:t>‹#›</a:t>
            </a:fld>
            <a:endParaRPr lang="en-US"/>
          </a:p>
        </p:txBody>
      </p:sp>
    </p:spTree>
    <p:extLst>
      <p:ext uri="{BB962C8B-B14F-4D97-AF65-F5344CB8AC3E}">
        <p14:creationId xmlns:p14="http://schemas.microsoft.com/office/powerpoint/2010/main" val="4166994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D3B74-39C8-4FF2-9810-14AA4B3F0846}" type="datetimeFigureOut">
              <a:rPr lang="en-US" smtClean="0"/>
              <a:t>11/5/2023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9E6DD1-9CAB-44F8-9FC2-74936D3800A8}" type="slidenum">
              <a:rPr lang="en-US" smtClean="0"/>
              <a:t>‹#›</a:t>
            </a:fld>
            <a:endParaRPr lang="en-US"/>
          </a:p>
        </p:txBody>
      </p:sp>
    </p:spTree>
    <p:extLst>
      <p:ext uri="{BB962C8B-B14F-4D97-AF65-F5344CB8AC3E}">
        <p14:creationId xmlns:p14="http://schemas.microsoft.com/office/powerpoint/2010/main" val="3572607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4930"/>
            <a:ext cx="10515600" cy="685800"/>
          </a:xfrm>
        </p:spPr>
        <p:txBody>
          <a:bodyPr>
            <a:normAutofit fontScale="90000"/>
          </a:bodyPr>
          <a:lstStyle/>
          <a:p>
            <a:r>
              <a:rPr lang="en-US" b="1" dirty="0">
                <a:solidFill>
                  <a:srgbClr val="FF0000"/>
                </a:solidFill>
              </a:rPr>
              <a:t>Class I Antiarrhythmic </a:t>
            </a:r>
            <a:r>
              <a:rPr lang="en-US" b="1" dirty="0" smtClean="0">
                <a:solidFill>
                  <a:srgbClr val="FF0000"/>
                </a:solidFill>
              </a:rPr>
              <a:t>Drugs</a:t>
            </a:r>
            <a:endParaRPr lang="en-US" b="1" dirty="0">
              <a:solidFill>
                <a:srgbClr val="FF0000"/>
              </a:solidFill>
            </a:endParaRPr>
          </a:p>
        </p:txBody>
      </p:sp>
      <p:sp>
        <p:nvSpPr>
          <p:cNvPr id="3" name="Content Placeholder 2"/>
          <p:cNvSpPr>
            <a:spLocks noGrp="1"/>
          </p:cNvSpPr>
          <p:nvPr>
            <p:ph idx="1"/>
          </p:nvPr>
        </p:nvSpPr>
        <p:spPr>
          <a:xfrm>
            <a:off x="310243" y="930730"/>
            <a:ext cx="11487150" cy="5804806"/>
          </a:xfrm>
        </p:spPr>
        <p:txBody>
          <a:bodyPr>
            <a:noAutofit/>
          </a:bodyPr>
          <a:lstStyle/>
          <a:p>
            <a:r>
              <a:rPr lang="en-US" sz="3200" b="1" dirty="0" smtClean="0"/>
              <a:t>Sodium channel blockers. Their </a:t>
            </a:r>
            <a:r>
              <a:rPr lang="en-US" sz="3200" b="1" dirty="0"/>
              <a:t>use </a:t>
            </a:r>
            <a:r>
              <a:rPr lang="en-US" sz="3200" b="1" dirty="0" smtClean="0"/>
              <a:t>has </a:t>
            </a:r>
            <a:r>
              <a:rPr lang="en-US" sz="3200" b="1" dirty="0"/>
              <a:t>declined due to their </a:t>
            </a:r>
            <a:r>
              <a:rPr lang="en-US" sz="3200" b="1" dirty="0" err="1"/>
              <a:t>proarrhythmic</a:t>
            </a:r>
            <a:r>
              <a:rPr lang="en-US" sz="3200" b="1" dirty="0"/>
              <a:t> effects, particularly in patients with reduced left ventricular function and atherosclerotic heart disease</a:t>
            </a:r>
            <a:r>
              <a:rPr lang="en-US" sz="3200" b="1" dirty="0" smtClean="0"/>
              <a:t>.</a:t>
            </a:r>
          </a:p>
          <a:p>
            <a:r>
              <a:rPr lang="en-US" sz="3200" b="1" dirty="0">
                <a:solidFill>
                  <a:srgbClr val="FF0000"/>
                </a:solidFill>
              </a:rPr>
              <a:t>Class </a:t>
            </a:r>
            <a:r>
              <a:rPr lang="en-US" sz="3200" b="1" dirty="0" smtClean="0">
                <a:solidFill>
                  <a:srgbClr val="FF0000"/>
                </a:solidFill>
              </a:rPr>
              <a:t>1 A:</a:t>
            </a:r>
            <a:endParaRPr lang="en-US" sz="3200" b="1" dirty="0" smtClean="0"/>
          </a:p>
          <a:p>
            <a:r>
              <a:rPr lang="en-US" sz="3200" b="1" dirty="0">
                <a:solidFill>
                  <a:srgbClr val="FF0000"/>
                </a:solidFill>
              </a:rPr>
              <a:t>Procainamide:</a:t>
            </a:r>
            <a:r>
              <a:rPr lang="en-US" sz="3200" b="1" dirty="0"/>
              <a:t> Atrial and ventricular arrhythmias, especially after myocardial infarction. Increased arrhythmias including </a:t>
            </a:r>
            <a:r>
              <a:rPr lang="en-US" sz="3200" b="1" dirty="0" err="1"/>
              <a:t>torsades</a:t>
            </a:r>
            <a:r>
              <a:rPr lang="en-US" sz="3200" b="1" dirty="0"/>
              <a:t>, </a:t>
            </a:r>
            <a:r>
              <a:rPr lang="en-US" sz="3200" b="1" dirty="0" smtClean="0"/>
              <a:t>hypotension</a:t>
            </a:r>
            <a:r>
              <a:rPr lang="en-US" sz="3200" b="1" dirty="0">
                <a:solidFill>
                  <a:srgbClr val="0070C0"/>
                </a:solidFill>
              </a:rPr>
              <a:t>, lupus-like </a:t>
            </a:r>
            <a:r>
              <a:rPr lang="en-US" sz="3200" b="1" dirty="0" smtClean="0">
                <a:solidFill>
                  <a:srgbClr val="0070C0"/>
                </a:solidFill>
              </a:rPr>
              <a:t>syndrome</a:t>
            </a:r>
            <a:r>
              <a:rPr lang="en-US" sz="3200" b="1" dirty="0" smtClean="0"/>
              <a:t>. </a:t>
            </a:r>
          </a:p>
          <a:p>
            <a:r>
              <a:rPr lang="en-US" sz="3200" b="1" dirty="0" err="1">
                <a:solidFill>
                  <a:srgbClr val="FF0000"/>
                </a:solidFill>
              </a:rPr>
              <a:t>Disopyramide</a:t>
            </a:r>
            <a:r>
              <a:rPr lang="en-US" sz="3200" b="1" dirty="0">
                <a:solidFill>
                  <a:srgbClr val="FF0000"/>
                </a:solidFill>
              </a:rPr>
              <a:t>: </a:t>
            </a:r>
            <a:r>
              <a:rPr lang="en-US" sz="3200" b="1" dirty="0"/>
              <a:t>similar to procainamide but longer duration of action; toxicity includes </a:t>
            </a:r>
            <a:r>
              <a:rPr lang="en-US" sz="3200" b="1" dirty="0">
                <a:solidFill>
                  <a:srgbClr val="0070C0"/>
                </a:solidFill>
              </a:rPr>
              <a:t>anticholinergic</a:t>
            </a:r>
            <a:r>
              <a:rPr lang="en-US" sz="3200" b="1" dirty="0" smtClean="0"/>
              <a:t> </a:t>
            </a:r>
            <a:r>
              <a:rPr lang="en-US" sz="3200" b="1" dirty="0"/>
              <a:t>effects and </a:t>
            </a:r>
            <a:r>
              <a:rPr lang="en-US" sz="3200" b="1" dirty="0">
                <a:solidFill>
                  <a:srgbClr val="0070C0"/>
                </a:solidFill>
              </a:rPr>
              <a:t>heart failure </a:t>
            </a:r>
            <a:endParaRPr lang="en-US" sz="3200" b="1" dirty="0" smtClean="0">
              <a:solidFill>
                <a:srgbClr val="0070C0"/>
              </a:solidFill>
            </a:endParaRPr>
          </a:p>
          <a:p>
            <a:r>
              <a:rPr lang="en-US" sz="3200" b="1" dirty="0" smtClean="0">
                <a:solidFill>
                  <a:srgbClr val="FF0000"/>
                </a:solidFill>
              </a:rPr>
              <a:t>Quinidine</a:t>
            </a:r>
            <a:r>
              <a:rPr lang="en-US" sz="3200" b="1" dirty="0">
                <a:solidFill>
                  <a:srgbClr val="FF0000"/>
                </a:solidFill>
              </a:rPr>
              <a:t>: </a:t>
            </a:r>
            <a:r>
              <a:rPr lang="en-US" sz="3200" b="1" dirty="0"/>
              <a:t>similar to procainamide but greater toxicity, including </a:t>
            </a:r>
            <a:r>
              <a:rPr lang="en-US" sz="3200" b="1" dirty="0" err="1">
                <a:solidFill>
                  <a:srgbClr val="0070C0"/>
                </a:solidFill>
              </a:rPr>
              <a:t>cinchonism</a:t>
            </a:r>
            <a:r>
              <a:rPr lang="en-US" sz="3200" b="1" dirty="0"/>
              <a:t> (tinnitus, vertigo, headache), gastrointestinal disturbance, and thrombocytopenia</a:t>
            </a:r>
          </a:p>
        </p:txBody>
      </p:sp>
    </p:spTree>
    <p:extLst>
      <p:ext uri="{BB962C8B-B14F-4D97-AF65-F5344CB8AC3E}">
        <p14:creationId xmlns:p14="http://schemas.microsoft.com/office/powerpoint/2010/main" val="20968806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7972"/>
            <a:ext cx="10515600" cy="979715"/>
          </a:xfrm>
        </p:spPr>
        <p:txBody>
          <a:bodyPr/>
          <a:lstStyle/>
          <a:p>
            <a:pPr algn="ctr"/>
            <a:r>
              <a:rPr lang="en-US" b="1" dirty="0">
                <a:solidFill>
                  <a:srgbClr val="FF0000"/>
                </a:solidFill>
              </a:rPr>
              <a:t>Digoxin</a:t>
            </a:r>
          </a:p>
        </p:txBody>
      </p:sp>
      <p:sp>
        <p:nvSpPr>
          <p:cNvPr id="3" name="Content Placeholder 2"/>
          <p:cNvSpPr>
            <a:spLocks noGrp="1"/>
          </p:cNvSpPr>
          <p:nvPr>
            <p:ph idx="1"/>
          </p:nvPr>
        </p:nvSpPr>
        <p:spPr>
          <a:xfrm>
            <a:off x="432707" y="1077687"/>
            <a:ext cx="11258550" cy="5568042"/>
          </a:xfrm>
        </p:spPr>
        <p:txBody>
          <a:bodyPr>
            <a:noAutofit/>
          </a:bodyPr>
          <a:lstStyle/>
          <a:p>
            <a:r>
              <a:rPr lang="en-US" sz="3600" b="1" dirty="0" smtClean="0"/>
              <a:t>Digoxin </a:t>
            </a:r>
            <a:r>
              <a:rPr lang="en-US" sz="3600" b="1" dirty="0">
                <a:solidFill>
                  <a:srgbClr val="0070C0"/>
                </a:solidFill>
              </a:rPr>
              <a:t>inhibits the Na+/K+-ATPase </a:t>
            </a:r>
            <a:r>
              <a:rPr lang="en-US" sz="3600" b="1" dirty="0"/>
              <a:t>pump, ultimately shortening the refractory period in atrial and ventricular myocardial cells while prolonging the effective refractory period and diminishing conduction velocity in the AV node. Digoxin is used to control ventricular response rate in </a:t>
            </a:r>
            <a:r>
              <a:rPr lang="en-US" sz="3600" b="1" dirty="0">
                <a:solidFill>
                  <a:srgbClr val="0070C0"/>
                </a:solidFill>
              </a:rPr>
              <a:t>atrial fibrillation and </a:t>
            </a:r>
            <a:r>
              <a:rPr lang="en-US" sz="3600" b="1" dirty="0" smtClean="0">
                <a:solidFill>
                  <a:srgbClr val="0070C0"/>
                </a:solidFill>
              </a:rPr>
              <a:t>flutter (rate control). </a:t>
            </a:r>
          </a:p>
          <a:p>
            <a:r>
              <a:rPr lang="en-US" sz="3600" b="1" dirty="0"/>
              <a:t>At toxic concentrations, digoxin causes ectopic ventricular beats that may result in VT and fibrillation. </a:t>
            </a:r>
            <a:r>
              <a:rPr lang="en-US" sz="3600" b="1" dirty="0" smtClean="0"/>
              <a:t>Serum </a:t>
            </a:r>
            <a:r>
              <a:rPr lang="en-US" sz="3600" b="1" dirty="0"/>
              <a:t>concentrations of 1.0 to 2.0 ng/mL are desirable </a:t>
            </a:r>
            <a:r>
              <a:rPr lang="en-US" sz="3600" b="1" dirty="0">
                <a:solidFill>
                  <a:srgbClr val="0070C0"/>
                </a:solidFill>
              </a:rPr>
              <a:t>for atrial fibrillation or </a:t>
            </a:r>
            <a:r>
              <a:rPr lang="en-US" sz="3600" b="1" dirty="0" smtClean="0">
                <a:solidFill>
                  <a:srgbClr val="0070C0"/>
                </a:solidFill>
              </a:rPr>
              <a:t>flutter</a:t>
            </a:r>
            <a:endParaRPr lang="en-US" sz="3600" b="1" dirty="0"/>
          </a:p>
        </p:txBody>
      </p:sp>
    </p:spTree>
    <p:extLst>
      <p:ext uri="{BB962C8B-B14F-4D97-AF65-F5344CB8AC3E}">
        <p14:creationId xmlns:p14="http://schemas.microsoft.com/office/powerpoint/2010/main" val="1086882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06475"/>
          </a:xfrm>
        </p:spPr>
        <p:txBody>
          <a:bodyPr/>
          <a:lstStyle/>
          <a:p>
            <a:pPr algn="ctr"/>
            <a:r>
              <a:rPr lang="en-US" b="1" dirty="0" smtClean="0">
                <a:solidFill>
                  <a:srgbClr val="FF0000"/>
                </a:solidFill>
              </a:rPr>
              <a:t>MCQ</a:t>
            </a:r>
            <a:endParaRPr lang="en-US" b="1" dirty="0">
              <a:solidFill>
                <a:srgbClr val="FF0000"/>
              </a:solidFill>
            </a:endParaRPr>
          </a:p>
        </p:txBody>
      </p:sp>
      <p:sp>
        <p:nvSpPr>
          <p:cNvPr id="3" name="Content Placeholder 2"/>
          <p:cNvSpPr>
            <a:spLocks noGrp="1"/>
          </p:cNvSpPr>
          <p:nvPr>
            <p:ph idx="1"/>
          </p:nvPr>
        </p:nvSpPr>
        <p:spPr>
          <a:xfrm>
            <a:off x="653143" y="1543050"/>
            <a:ext cx="11070771" cy="4988379"/>
          </a:xfrm>
        </p:spPr>
        <p:txBody>
          <a:bodyPr>
            <a:noAutofit/>
          </a:bodyPr>
          <a:lstStyle/>
          <a:p>
            <a:pPr marL="0" indent="0">
              <a:buNone/>
            </a:pPr>
            <a:r>
              <a:rPr lang="en-US" sz="3200" b="1" dirty="0"/>
              <a:t>A 60-year-old woman had a myocardial infarction. Which agent should be used to prevent </a:t>
            </a:r>
            <a:r>
              <a:rPr lang="en-US" sz="3200" b="1" dirty="0" smtClean="0"/>
              <a:t>life-threatening </a:t>
            </a:r>
            <a:r>
              <a:rPr lang="en-US" sz="3200" b="1" dirty="0"/>
              <a:t>arrhythmias that can occur post myocardial infarction in this patient?</a:t>
            </a:r>
          </a:p>
          <a:p>
            <a:pPr marL="0" indent="0">
              <a:buNone/>
            </a:pPr>
            <a:r>
              <a:rPr lang="en-US" sz="3200" b="1" dirty="0"/>
              <a:t> A.  Digoxin</a:t>
            </a:r>
          </a:p>
          <a:p>
            <a:pPr marL="0" indent="0">
              <a:buNone/>
            </a:pPr>
            <a:r>
              <a:rPr lang="en-US" sz="3200" b="1" dirty="0"/>
              <a:t> B.  </a:t>
            </a:r>
            <a:r>
              <a:rPr lang="en-US" sz="3200" b="1" dirty="0" err="1"/>
              <a:t>Flecainide</a:t>
            </a:r>
            <a:endParaRPr lang="en-US" sz="3200" b="1" dirty="0"/>
          </a:p>
          <a:p>
            <a:pPr marL="0" indent="0">
              <a:buNone/>
            </a:pPr>
            <a:r>
              <a:rPr lang="en-US" sz="3200" b="1" dirty="0"/>
              <a:t> C.  Metoprolol</a:t>
            </a:r>
          </a:p>
          <a:p>
            <a:pPr marL="0" indent="0">
              <a:buNone/>
            </a:pPr>
            <a:r>
              <a:rPr lang="en-US" sz="3200" b="1" dirty="0"/>
              <a:t> D.  </a:t>
            </a:r>
            <a:r>
              <a:rPr lang="en-US" sz="3200" b="1" dirty="0" smtClean="0"/>
              <a:t>Procainamide </a:t>
            </a:r>
          </a:p>
          <a:p>
            <a:pPr marL="0" indent="0">
              <a:buNone/>
            </a:pPr>
            <a:r>
              <a:rPr lang="en-US" sz="3200" dirty="0" err="1">
                <a:solidFill>
                  <a:srgbClr val="FF0000"/>
                </a:solidFill>
              </a:rPr>
              <a:t>Flecainide</a:t>
            </a:r>
            <a:r>
              <a:rPr lang="en-US" sz="3200" dirty="0">
                <a:solidFill>
                  <a:srgbClr val="FF0000"/>
                </a:solidFill>
              </a:rPr>
              <a:t> should be avoided in patients with structural heart disease.</a:t>
            </a:r>
            <a:endParaRPr lang="en-US" sz="3200" b="1" dirty="0">
              <a:solidFill>
                <a:srgbClr val="FF0000"/>
              </a:solidFill>
            </a:endParaRPr>
          </a:p>
        </p:txBody>
      </p:sp>
    </p:spTree>
    <p:extLst>
      <p:ext uri="{BB962C8B-B14F-4D97-AF65-F5344CB8AC3E}">
        <p14:creationId xmlns:p14="http://schemas.microsoft.com/office/powerpoint/2010/main" val="339216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5944"/>
            <a:ext cx="10515600" cy="865414"/>
          </a:xfrm>
        </p:spPr>
        <p:txBody>
          <a:bodyPr/>
          <a:lstStyle/>
          <a:p>
            <a:pPr algn="ctr"/>
            <a:r>
              <a:rPr lang="en-US" b="1" dirty="0" smtClean="0">
                <a:solidFill>
                  <a:srgbClr val="FF0000"/>
                </a:solidFill>
              </a:rPr>
              <a:t>MCQ</a:t>
            </a:r>
            <a:endParaRPr lang="en-US" b="1" dirty="0">
              <a:solidFill>
                <a:srgbClr val="FF0000"/>
              </a:solidFill>
            </a:endParaRPr>
          </a:p>
        </p:txBody>
      </p:sp>
      <p:sp>
        <p:nvSpPr>
          <p:cNvPr id="3" name="Content Placeholder 2"/>
          <p:cNvSpPr>
            <a:spLocks noGrp="1"/>
          </p:cNvSpPr>
          <p:nvPr>
            <p:ph idx="1"/>
          </p:nvPr>
        </p:nvSpPr>
        <p:spPr>
          <a:xfrm>
            <a:off x="612321" y="1061357"/>
            <a:ext cx="11193236" cy="5608864"/>
          </a:xfrm>
        </p:spPr>
        <p:txBody>
          <a:bodyPr>
            <a:normAutofit/>
          </a:bodyPr>
          <a:lstStyle/>
          <a:p>
            <a:pPr marL="0" indent="0">
              <a:buNone/>
            </a:pPr>
            <a:r>
              <a:rPr lang="en-US" dirty="0"/>
              <a:t> </a:t>
            </a:r>
            <a:r>
              <a:rPr lang="en-US" sz="3600" b="1" dirty="0"/>
              <a:t>A 78-year-old woman has been newly diagnosed with atrial fibrillation. She is not currently </a:t>
            </a:r>
            <a:r>
              <a:rPr lang="en-US" sz="3600" b="1" dirty="0" smtClean="0"/>
              <a:t>having symptoms </a:t>
            </a:r>
            <a:r>
              <a:rPr lang="en-US" sz="3600" b="1" dirty="0"/>
              <a:t>of palpitations or fatigue. Which is appropriate to initiate for rate control as an outpatient?</a:t>
            </a:r>
          </a:p>
          <a:p>
            <a:pPr marL="0" indent="0">
              <a:buNone/>
            </a:pPr>
            <a:r>
              <a:rPr lang="en-US" sz="3600" b="1" dirty="0"/>
              <a:t> A.  </a:t>
            </a:r>
            <a:r>
              <a:rPr lang="en-US" sz="3600" b="1" dirty="0" smtClean="0"/>
              <a:t>Amiodarone</a:t>
            </a:r>
            <a:endParaRPr lang="en-US" sz="3600" b="1" dirty="0"/>
          </a:p>
          <a:p>
            <a:pPr marL="0" indent="0">
              <a:buNone/>
            </a:pPr>
            <a:r>
              <a:rPr lang="en-US" sz="3600" b="1" dirty="0"/>
              <a:t> B.  Esmolol</a:t>
            </a:r>
          </a:p>
          <a:p>
            <a:pPr marL="0" indent="0">
              <a:buNone/>
            </a:pPr>
            <a:r>
              <a:rPr lang="en-US" sz="3600" b="1" dirty="0"/>
              <a:t> C.  </a:t>
            </a:r>
            <a:r>
              <a:rPr lang="en-US" sz="3600" b="1" dirty="0" err="1"/>
              <a:t>Flecainide</a:t>
            </a:r>
            <a:endParaRPr lang="en-US" sz="3600" b="1" dirty="0"/>
          </a:p>
          <a:p>
            <a:pPr marL="0" indent="0">
              <a:buNone/>
            </a:pPr>
            <a:r>
              <a:rPr lang="en-US" sz="3600" b="1" dirty="0"/>
              <a:t> D.  Metoprolol</a:t>
            </a:r>
          </a:p>
          <a:p>
            <a:pPr marL="0" indent="0">
              <a:buNone/>
            </a:pPr>
            <a:r>
              <a:rPr lang="en-US" sz="3200" b="1" dirty="0"/>
              <a:t> </a:t>
            </a:r>
            <a:r>
              <a:rPr lang="en-US" sz="3200" b="1" dirty="0" smtClean="0">
                <a:solidFill>
                  <a:srgbClr val="FF0000"/>
                </a:solidFill>
              </a:rPr>
              <a:t>D is an option </a:t>
            </a:r>
            <a:r>
              <a:rPr lang="en-US" sz="3200" b="1" dirty="0">
                <a:solidFill>
                  <a:srgbClr val="FF0000"/>
                </a:solidFill>
              </a:rPr>
              <a:t>to control rate. Esmolol is IV only</a:t>
            </a:r>
            <a:r>
              <a:rPr lang="en-US" sz="3200" b="1" dirty="0" smtClean="0">
                <a:solidFill>
                  <a:srgbClr val="FF0000"/>
                </a:solidFill>
              </a:rPr>
              <a:t>. </a:t>
            </a:r>
            <a:r>
              <a:rPr lang="en-US" sz="3200" b="1" dirty="0">
                <a:solidFill>
                  <a:srgbClr val="FF0000"/>
                </a:solidFill>
              </a:rPr>
              <a:t>The </a:t>
            </a:r>
            <a:r>
              <a:rPr lang="en-US" sz="3200" b="1" dirty="0" smtClean="0">
                <a:solidFill>
                  <a:srgbClr val="FF0000"/>
                </a:solidFill>
              </a:rPr>
              <a:t>others are </a:t>
            </a:r>
            <a:r>
              <a:rPr lang="en-US" sz="3200" b="1" dirty="0">
                <a:solidFill>
                  <a:srgbClr val="FF0000"/>
                </a:solidFill>
              </a:rPr>
              <a:t>used for rhythm control </a:t>
            </a:r>
            <a:r>
              <a:rPr lang="en-US" sz="3200" b="1" dirty="0" smtClean="0">
                <a:solidFill>
                  <a:srgbClr val="FF0000"/>
                </a:solidFill>
              </a:rPr>
              <a:t>in patients </a:t>
            </a:r>
            <a:r>
              <a:rPr lang="en-US" sz="3200" b="1" dirty="0">
                <a:solidFill>
                  <a:srgbClr val="FF0000"/>
                </a:solidFill>
              </a:rPr>
              <a:t>with atrial fibrillation. </a:t>
            </a:r>
          </a:p>
        </p:txBody>
      </p:sp>
    </p:spTree>
    <p:extLst>
      <p:ext uri="{BB962C8B-B14F-4D97-AF65-F5344CB8AC3E}">
        <p14:creationId xmlns:p14="http://schemas.microsoft.com/office/powerpoint/2010/main" val="3755159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3189"/>
          </a:xfrm>
        </p:spPr>
        <p:txBody>
          <a:bodyPr/>
          <a:lstStyle/>
          <a:p>
            <a:pPr algn="ctr"/>
            <a:r>
              <a:rPr lang="en-US" b="1" dirty="0" smtClean="0">
                <a:solidFill>
                  <a:srgbClr val="FF0000"/>
                </a:solidFill>
              </a:rPr>
              <a:t>MCQ</a:t>
            </a:r>
            <a:endParaRPr lang="en-US" b="1" dirty="0">
              <a:solidFill>
                <a:srgbClr val="FF0000"/>
              </a:solidFill>
            </a:endParaRPr>
          </a:p>
        </p:txBody>
      </p:sp>
      <p:sp>
        <p:nvSpPr>
          <p:cNvPr id="3" name="Content Placeholder 2"/>
          <p:cNvSpPr>
            <a:spLocks noGrp="1"/>
          </p:cNvSpPr>
          <p:nvPr>
            <p:ph idx="1"/>
          </p:nvPr>
        </p:nvSpPr>
        <p:spPr>
          <a:xfrm>
            <a:off x="838200" y="1208314"/>
            <a:ext cx="10515600" cy="4968649"/>
          </a:xfrm>
        </p:spPr>
        <p:txBody>
          <a:bodyPr>
            <a:normAutofit/>
          </a:bodyPr>
          <a:lstStyle/>
          <a:p>
            <a:pPr marL="0" indent="0">
              <a:buNone/>
            </a:pPr>
            <a:r>
              <a:rPr lang="en-US" sz="3200" b="1" dirty="0"/>
              <a:t>Which arrhythmia can be treated with lidocaine?</a:t>
            </a:r>
          </a:p>
          <a:p>
            <a:pPr marL="0" indent="0">
              <a:buNone/>
            </a:pPr>
            <a:r>
              <a:rPr lang="en-US" sz="3200" b="1" dirty="0"/>
              <a:t> A.  Paroxysmal supraventricular ventricular tachycardia</a:t>
            </a:r>
          </a:p>
          <a:p>
            <a:pPr marL="0" indent="0">
              <a:buNone/>
            </a:pPr>
            <a:r>
              <a:rPr lang="en-US" sz="3200" b="1" dirty="0"/>
              <a:t> B.  Atrial fibrillation</a:t>
            </a:r>
          </a:p>
          <a:p>
            <a:pPr marL="0" indent="0">
              <a:buNone/>
            </a:pPr>
            <a:r>
              <a:rPr lang="en-US" sz="3200" b="1" dirty="0"/>
              <a:t> C.  Atrial flutter</a:t>
            </a:r>
          </a:p>
          <a:p>
            <a:pPr marL="0" indent="0">
              <a:buNone/>
            </a:pPr>
            <a:r>
              <a:rPr lang="en-US" sz="3200" b="1" dirty="0"/>
              <a:t> D.  Ventricular tachycardia</a:t>
            </a:r>
          </a:p>
          <a:p>
            <a:pPr marL="0" indent="0">
              <a:buNone/>
            </a:pPr>
            <a:r>
              <a:rPr lang="en-US" sz="3200" b="1" dirty="0" smtClean="0"/>
              <a:t>Lidocaine </a:t>
            </a:r>
            <a:r>
              <a:rPr lang="en-US" sz="3200" b="1" dirty="0"/>
              <a:t>has little effect on atrial or AV nodal tissue; thus, it used for </a:t>
            </a:r>
            <a:r>
              <a:rPr lang="en-US" sz="3200" b="1" dirty="0" smtClean="0"/>
              <a:t>ventricular arrhythmias </a:t>
            </a:r>
            <a:r>
              <a:rPr lang="en-US" sz="3200" b="1" dirty="0"/>
              <a:t>such as ventricular tachycardia.</a:t>
            </a:r>
          </a:p>
        </p:txBody>
      </p:sp>
    </p:spTree>
    <p:extLst>
      <p:ext uri="{BB962C8B-B14F-4D97-AF65-F5344CB8AC3E}">
        <p14:creationId xmlns:p14="http://schemas.microsoft.com/office/powerpoint/2010/main" val="2146781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1"/>
            <a:ext cx="10515600" cy="1036864"/>
          </a:xfrm>
        </p:spPr>
        <p:txBody>
          <a:bodyPr/>
          <a:lstStyle/>
          <a:p>
            <a:pPr algn="ctr"/>
            <a:r>
              <a:rPr lang="en-US" b="1" dirty="0" smtClean="0">
                <a:solidFill>
                  <a:srgbClr val="FF0000"/>
                </a:solidFill>
              </a:rPr>
              <a:t>MCQ</a:t>
            </a:r>
            <a:endParaRPr lang="en-US" b="1" dirty="0">
              <a:solidFill>
                <a:srgbClr val="FF0000"/>
              </a:solidFill>
            </a:endParaRPr>
          </a:p>
        </p:txBody>
      </p:sp>
      <p:sp>
        <p:nvSpPr>
          <p:cNvPr id="3" name="Content Placeholder 2"/>
          <p:cNvSpPr>
            <a:spLocks noGrp="1"/>
          </p:cNvSpPr>
          <p:nvPr>
            <p:ph idx="1"/>
          </p:nvPr>
        </p:nvSpPr>
        <p:spPr>
          <a:xfrm>
            <a:off x="310243" y="1102179"/>
            <a:ext cx="11454493" cy="5543549"/>
          </a:xfrm>
        </p:spPr>
        <p:txBody>
          <a:bodyPr>
            <a:normAutofit fontScale="92500" lnSpcReduction="10000"/>
          </a:bodyPr>
          <a:lstStyle/>
          <a:p>
            <a:pPr marL="0" indent="0">
              <a:buNone/>
            </a:pPr>
            <a:r>
              <a:rPr lang="en-US" sz="3500" b="1" dirty="0"/>
              <a:t>Which of the following is correct regarding digoxin when used for atrial fibrillation? </a:t>
            </a:r>
            <a:endParaRPr lang="en-US" sz="3500" b="1" dirty="0" smtClean="0"/>
          </a:p>
          <a:p>
            <a:pPr marL="514350" indent="-514350">
              <a:buAutoNum type="alphaUcPeriod"/>
            </a:pPr>
            <a:r>
              <a:rPr lang="en-US" sz="3500" b="1" dirty="0" smtClean="0"/>
              <a:t>Digoxin </a:t>
            </a:r>
            <a:r>
              <a:rPr lang="en-US" sz="3500" b="1" dirty="0"/>
              <a:t>works by blocking voltage-sensitive calcium channels. </a:t>
            </a:r>
            <a:endParaRPr lang="en-US" sz="3500" b="1" dirty="0" smtClean="0"/>
          </a:p>
          <a:p>
            <a:pPr marL="514350" indent="-514350">
              <a:buAutoNum type="alphaUcPeriod"/>
            </a:pPr>
            <a:r>
              <a:rPr lang="en-US" sz="3500" b="1" dirty="0" smtClean="0"/>
              <a:t>Digoxin </a:t>
            </a:r>
            <a:r>
              <a:rPr lang="en-US" sz="3500" b="1" dirty="0"/>
              <a:t>is used for rhythm control in patients with atrial fibrillation. </a:t>
            </a:r>
          </a:p>
          <a:p>
            <a:pPr marL="514350" indent="-514350">
              <a:buAutoNum type="alphaUcPeriod"/>
            </a:pPr>
            <a:r>
              <a:rPr lang="en-US" sz="3500" b="1" dirty="0" smtClean="0"/>
              <a:t>Digoxin </a:t>
            </a:r>
            <a:r>
              <a:rPr lang="en-US" sz="3500" b="1" dirty="0"/>
              <a:t>increases conduction velocity through the AV node. </a:t>
            </a:r>
          </a:p>
          <a:p>
            <a:pPr marL="514350" indent="-514350">
              <a:buAutoNum type="alphaUcPeriod"/>
            </a:pPr>
            <a:r>
              <a:rPr lang="en-US" sz="3500" b="1" dirty="0" smtClean="0"/>
              <a:t>Digoxin </a:t>
            </a:r>
            <a:r>
              <a:rPr lang="en-US" sz="3500" b="1" dirty="0"/>
              <a:t>levels of 1 to 2 ng/mL are desirable in the treatment of atrial </a:t>
            </a:r>
            <a:r>
              <a:rPr lang="en-US" sz="3500" b="1" dirty="0" smtClean="0"/>
              <a:t>fibrillation. </a:t>
            </a:r>
          </a:p>
          <a:p>
            <a:pPr marL="0" indent="0">
              <a:buNone/>
            </a:pPr>
            <a:r>
              <a:rPr lang="en-US" sz="3500" dirty="0" smtClean="0">
                <a:solidFill>
                  <a:srgbClr val="FF0000"/>
                </a:solidFill>
              </a:rPr>
              <a:t>Digoxin </a:t>
            </a:r>
            <a:r>
              <a:rPr lang="en-US" sz="3500" dirty="0">
                <a:solidFill>
                  <a:srgbClr val="FF0000"/>
                </a:solidFill>
              </a:rPr>
              <a:t>is used for rate control in atrial fibrillation (not rhythm control). Digoxin levels between </a:t>
            </a:r>
            <a:r>
              <a:rPr lang="en-US" sz="3500" dirty="0" smtClean="0">
                <a:solidFill>
                  <a:srgbClr val="FF0000"/>
                </a:solidFill>
              </a:rPr>
              <a:t>1 </a:t>
            </a:r>
            <a:r>
              <a:rPr lang="en-US" sz="3500" dirty="0">
                <a:solidFill>
                  <a:srgbClr val="FF0000"/>
                </a:solidFill>
              </a:rPr>
              <a:t>and 2 ng/mL are more likely to </a:t>
            </a:r>
            <a:r>
              <a:rPr lang="en-US" sz="3500" dirty="0" smtClean="0">
                <a:solidFill>
                  <a:srgbClr val="FF0000"/>
                </a:solidFill>
              </a:rPr>
              <a:t>exhibit </a:t>
            </a:r>
            <a:r>
              <a:rPr lang="en-US" sz="3500" dirty="0">
                <a:solidFill>
                  <a:srgbClr val="FF0000"/>
                </a:solidFill>
              </a:rPr>
              <a:t>desired </a:t>
            </a:r>
            <a:r>
              <a:rPr lang="en-US" sz="3500" dirty="0" smtClean="0">
                <a:solidFill>
                  <a:srgbClr val="FF0000"/>
                </a:solidFill>
              </a:rPr>
              <a:t>effect in </a:t>
            </a:r>
            <a:r>
              <a:rPr lang="en-US" sz="3500" dirty="0">
                <a:solidFill>
                  <a:srgbClr val="FF0000"/>
                </a:solidFill>
              </a:rPr>
              <a:t>atrial fibrillation or flutter.</a:t>
            </a:r>
          </a:p>
        </p:txBody>
      </p:sp>
    </p:spTree>
    <p:extLst>
      <p:ext uri="{BB962C8B-B14F-4D97-AF65-F5344CB8AC3E}">
        <p14:creationId xmlns:p14="http://schemas.microsoft.com/office/powerpoint/2010/main" val="3590936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59518"/>
          </a:xfrm>
        </p:spPr>
        <p:txBody>
          <a:bodyPr/>
          <a:lstStyle/>
          <a:p>
            <a:pPr algn="ctr"/>
            <a:r>
              <a:rPr lang="en-US" b="1" dirty="0" smtClean="0">
                <a:solidFill>
                  <a:srgbClr val="FF0000"/>
                </a:solidFill>
              </a:rPr>
              <a:t>MCQ</a:t>
            </a:r>
            <a:endParaRPr lang="en-US" b="1" dirty="0">
              <a:solidFill>
                <a:srgbClr val="FF0000"/>
              </a:solidFill>
            </a:endParaRPr>
          </a:p>
        </p:txBody>
      </p:sp>
      <p:sp>
        <p:nvSpPr>
          <p:cNvPr id="3" name="Content Placeholder 2"/>
          <p:cNvSpPr>
            <a:spLocks noGrp="1"/>
          </p:cNvSpPr>
          <p:nvPr>
            <p:ph idx="1"/>
          </p:nvPr>
        </p:nvSpPr>
        <p:spPr>
          <a:xfrm>
            <a:off x="555171" y="1224644"/>
            <a:ext cx="11103429" cy="5633356"/>
          </a:xfrm>
        </p:spPr>
        <p:txBody>
          <a:bodyPr>
            <a:noAutofit/>
          </a:bodyPr>
          <a:lstStyle/>
          <a:p>
            <a:pPr marL="0" indent="0">
              <a:buNone/>
            </a:pPr>
            <a:r>
              <a:rPr lang="en-US" sz="4000" b="1" dirty="0"/>
              <a:t>All of the following are adverse effects of amiodarone except:</a:t>
            </a:r>
          </a:p>
          <a:p>
            <a:pPr marL="0" indent="0">
              <a:buNone/>
            </a:pPr>
            <a:r>
              <a:rPr lang="en-US" sz="4000" b="1" dirty="0"/>
              <a:t> A.  </a:t>
            </a:r>
            <a:r>
              <a:rPr lang="en-US" sz="4000" b="1" dirty="0" err="1"/>
              <a:t>Cinchonism</a:t>
            </a:r>
            <a:endParaRPr lang="en-US" sz="4000" b="1" dirty="0"/>
          </a:p>
          <a:p>
            <a:pPr marL="0" indent="0">
              <a:buNone/>
            </a:pPr>
            <a:r>
              <a:rPr lang="en-US" sz="4000" b="1" dirty="0"/>
              <a:t> B.  Hypothyroidism</a:t>
            </a:r>
          </a:p>
          <a:p>
            <a:pPr marL="0" indent="0">
              <a:buNone/>
            </a:pPr>
            <a:r>
              <a:rPr lang="en-US" sz="4000" b="1" dirty="0"/>
              <a:t> C.  Pulmonary fibrosis</a:t>
            </a:r>
          </a:p>
          <a:p>
            <a:pPr marL="0" indent="0">
              <a:buNone/>
            </a:pPr>
            <a:r>
              <a:rPr lang="en-US" sz="4000" b="1" dirty="0"/>
              <a:t> D.  Blue skin discoloration</a:t>
            </a:r>
          </a:p>
          <a:p>
            <a:pPr marL="0" indent="0">
              <a:buNone/>
            </a:pPr>
            <a:r>
              <a:rPr lang="en-US" sz="3200" b="1" dirty="0"/>
              <a:t> </a:t>
            </a:r>
            <a:r>
              <a:rPr lang="en-US" sz="3600" b="1" dirty="0" err="1" smtClean="0">
                <a:solidFill>
                  <a:srgbClr val="FF0000"/>
                </a:solidFill>
              </a:rPr>
              <a:t>Cinchonism</a:t>
            </a:r>
            <a:r>
              <a:rPr lang="en-US" sz="3600" b="1" dirty="0" smtClean="0">
                <a:solidFill>
                  <a:srgbClr val="FF0000"/>
                </a:solidFill>
              </a:rPr>
              <a:t> (blurred </a:t>
            </a:r>
            <a:r>
              <a:rPr lang="en-US" sz="3600" b="1" dirty="0">
                <a:solidFill>
                  <a:srgbClr val="FF0000"/>
                </a:solidFill>
              </a:rPr>
              <a:t>vision, tinnitus, </a:t>
            </a:r>
            <a:r>
              <a:rPr lang="en-US" sz="3600" b="1" dirty="0" smtClean="0">
                <a:solidFill>
                  <a:srgbClr val="FF0000"/>
                </a:solidFill>
              </a:rPr>
              <a:t>vertigo, psychosis) is </a:t>
            </a:r>
            <a:r>
              <a:rPr lang="en-US" sz="3600" b="1" dirty="0">
                <a:solidFill>
                  <a:srgbClr val="FF0000"/>
                </a:solidFill>
              </a:rPr>
              <a:t>known to occur with quinidine. All other options are adverse effects with </a:t>
            </a:r>
            <a:r>
              <a:rPr lang="en-US" sz="3600" b="1" dirty="0" smtClean="0">
                <a:solidFill>
                  <a:srgbClr val="FF0000"/>
                </a:solidFill>
              </a:rPr>
              <a:t>amiodarone.</a:t>
            </a:r>
            <a:endParaRPr lang="en-US" sz="3600" b="1" dirty="0">
              <a:solidFill>
                <a:srgbClr val="FF0000"/>
              </a:solidFill>
            </a:endParaRPr>
          </a:p>
        </p:txBody>
      </p:sp>
    </p:spTree>
    <p:extLst>
      <p:ext uri="{BB962C8B-B14F-4D97-AF65-F5344CB8AC3E}">
        <p14:creationId xmlns:p14="http://schemas.microsoft.com/office/powerpoint/2010/main" val="3466883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1932"/>
          </a:xfrm>
        </p:spPr>
        <p:txBody>
          <a:bodyPr>
            <a:normAutofit fontScale="90000"/>
          </a:bodyPr>
          <a:lstStyle/>
          <a:p>
            <a:pPr algn="ctr"/>
            <a:r>
              <a:rPr lang="en-US" b="1" dirty="0" smtClean="0">
                <a:solidFill>
                  <a:srgbClr val="FF0000"/>
                </a:solidFill>
              </a:rPr>
              <a:t>MCQ</a:t>
            </a:r>
            <a:endParaRPr lang="en-US" b="1" dirty="0">
              <a:solidFill>
                <a:srgbClr val="FF0000"/>
              </a:solidFill>
            </a:endParaRPr>
          </a:p>
        </p:txBody>
      </p:sp>
      <p:sp>
        <p:nvSpPr>
          <p:cNvPr id="3" name="Content Placeholder 2"/>
          <p:cNvSpPr>
            <a:spLocks noGrp="1"/>
          </p:cNvSpPr>
          <p:nvPr>
            <p:ph idx="1"/>
          </p:nvPr>
        </p:nvSpPr>
        <p:spPr>
          <a:xfrm>
            <a:off x="514349" y="1224643"/>
            <a:ext cx="11185071" cy="5331279"/>
          </a:xfrm>
        </p:spPr>
        <p:txBody>
          <a:bodyPr>
            <a:normAutofit lnSpcReduction="10000"/>
          </a:bodyPr>
          <a:lstStyle/>
          <a:p>
            <a:pPr marL="0" indent="0">
              <a:buNone/>
            </a:pPr>
            <a:r>
              <a:rPr lang="en-US" dirty="0"/>
              <a:t> </a:t>
            </a:r>
            <a:r>
              <a:rPr lang="en-US" sz="3000" b="1" dirty="0"/>
              <a:t>A clinician would like to initiate a drug for rhythm control of atrial fibrillation. Which of the </a:t>
            </a:r>
            <a:r>
              <a:rPr lang="en-US" sz="3000" b="1" dirty="0" smtClean="0"/>
              <a:t>following coexisting </a:t>
            </a:r>
            <a:r>
              <a:rPr lang="en-US" sz="3000" b="1" dirty="0"/>
              <a:t>conditions would allow for initiation of </a:t>
            </a:r>
            <a:r>
              <a:rPr lang="en-US" sz="3000" b="1" dirty="0" err="1"/>
              <a:t>flecainide</a:t>
            </a:r>
            <a:r>
              <a:rPr lang="en-US" sz="3000" b="1" dirty="0"/>
              <a:t>?</a:t>
            </a:r>
          </a:p>
          <a:p>
            <a:pPr marL="0" indent="0">
              <a:buNone/>
            </a:pPr>
            <a:r>
              <a:rPr lang="en-US" sz="3000" b="1" dirty="0"/>
              <a:t> A.  Hypertension</a:t>
            </a:r>
          </a:p>
          <a:p>
            <a:pPr marL="0" indent="0">
              <a:buNone/>
            </a:pPr>
            <a:r>
              <a:rPr lang="en-US" sz="3000" b="1" dirty="0"/>
              <a:t> B.  Left ventricular hypertrophy</a:t>
            </a:r>
          </a:p>
          <a:p>
            <a:pPr marL="0" indent="0">
              <a:buNone/>
            </a:pPr>
            <a:r>
              <a:rPr lang="en-US" sz="3000" b="1" dirty="0"/>
              <a:t> C.  Coronary artery disease</a:t>
            </a:r>
          </a:p>
          <a:p>
            <a:pPr marL="0" indent="0">
              <a:buNone/>
            </a:pPr>
            <a:r>
              <a:rPr lang="en-US" sz="3000" b="1" dirty="0"/>
              <a:t> D.  Heart failure</a:t>
            </a:r>
          </a:p>
          <a:p>
            <a:pPr marL="0" indent="0">
              <a:buNone/>
            </a:pPr>
            <a:r>
              <a:rPr lang="en-US" sz="3000" b="1" dirty="0" smtClean="0"/>
              <a:t> </a:t>
            </a:r>
            <a:r>
              <a:rPr lang="en-US" sz="3000" b="1" dirty="0"/>
              <a:t>Since </a:t>
            </a:r>
            <a:r>
              <a:rPr lang="en-US" sz="3000" b="1" dirty="0" err="1"/>
              <a:t>flecainide</a:t>
            </a:r>
            <a:r>
              <a:rPr lang="en-US" sz="3000" b="1" dirty="0"/>
              <a:t> can increase the risk of sudden cardiac death in those with a history </a:t>
            </a:r>
            <a:r>
              <a:rPr lang="en-US" sz="3000" b="1" dirty="0" smtClean="0"/>
              <a:t>of structural </a:t>
            </a:r>
            <a:r>
              <a:rPr lang="en-US" sz="3000" b="1" dirty="0"/>
              <a:t>heart disease, only coexisting hypertension will allow for </a:t>
            </a:r>
            <a:r>
              <a:rPr lang="en-US" sz="3000" b="1" dirty="0" err="1"/>
              <a:t>flecainide</a:t>
            </a:r>
            <a:r>
              <a:rPr lang="en-US" sz="3000" b="1" dirty="0"/>
              <a:t> initiation. </a:t>
            </a:r>
            <a:r>
              <a:rPr lang="en-US" sz="3000" b="1" dirty="0">
                <a:solidFill>
                  <a:srgbClr val="FF0000"/>
                </a:solidFill>
              </a:rPr>
              <a:t>Structural heart </a:t>
            </a:r>
            <a:r>
              <a:rPr lang="en-US" sz="3000" b="1" dirty="0" smtClean="0">
                <a:solidFill>
                  <a:srgbClr val="FF0000"/>
                </a:solidFill>
              </a:rPr>
              <a:t>disease includes </a:t>
            </a:r>
            <a:r>
              <a:rPr lang="en-US" sz="3000" b="1" dirty="0">
                <a:solidFill>
                  <a:srgbClr val="FF0000"/>
                </a:solidFill>
              </a:rPr>
              <a:t>left ventricular hypertrophy, heart failure, and atherosclerotic heart disease.</a:t>
            </a:r>
          </a:p>
        </p:txBody>
      </p:sp>
    </p:spTree>
    <p:extLst>
      <p:ext uri="{BB962C8B-B14F-4D97-AF65-F5344CB8AC3E}">
        <p14:creationId xmlns:p14="http://schemas.microsoft.com/office/powerpoint/2010/main" val="308339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Problem No.44 (Antiarrhythmic drugs</a:t>
            </a:r>
            <a:r>
              <a:rPr lang="en-US" b="1" u="sng" dirty="0" smtClean="0"/>
              <a:t>)</a:t>
            </a:r>
            <a:endParaRPr lang="en-US" dirty="0"/>
          </a:p>
        </p:txBody>
      </p:sp>
      <p:sp>
        <p:nvSpPr>
          <p:cNvPr id="3" name="Content Placeholder 2"/>
          <p:cNvSpPr>
            <a:spLocks noGrp="1"/>
          </p:cNvSpPr>
          <p:nvPr>
            <p:ph idx="1"/>
          </p:nvPr>
        </p:nvSpPr>
        <p:spPr/>
        <p:txBody>
          <a:bodyPr>
            <a:normAutofit/>
          </a:bodyPr>
          <a:lstStyle/>
          <a:p>
            <a:pPr marL="0" indent="0">
              <a:buNone/>
            </a:pPr>
            <a:r>
              <a:rPr lang="en-US" sz="3200" b="1" dirty="0" smtClean="0"/>
              <a:t>A </a:t>
            </a:r>
            <a:r>
              <a:rPr lang="en-US" sz="3200" b="1" dirty="0"/>
              <a:t>55-year old woman with a history of </a:t>
            </a:r>
            <a:r>
              <a:rPr lang="en-US" sz="3200" b="1" dirty="0" err="1"/>
              <a:t>ischaemic</a:t>
            </a:r>
            <a:r>
              <a:rPr lang="en-US" sz="3200" b="1" dirty="0"/>
              <a:t> heart disease. She came with palpitation and getting fatigue on walking for a short distance. On examination the pulse was irregular. ECG was done, and the diagnosis of atrial fibrillation was made.</a:t>
            </a:r>
          </a:p>
          <a:p>
            <a:r>
              <a:rPr lang="en-US" sz="3200" b="1" dirty="0"/>
              <a:t>      How would you treat her condition?</a:t>
            </a:r>
          </a:p>
          <a:p>
            <a:r>
              <a:rPr lang="en-US" sz="3200" b="1" dirty="0"/>
              <a:t>      Why did her doctor start her on warfarin?</a:t>
            </a:r>
          </a:p>
        </p:txBody>
      </p:sp>
    </p:spTree>
    <p:extLst>
      <p:ext uri="{BB962C8B-B14F-4D97-AF65-F5344CB8AC3E}">
        <p14:creationId xmlns:p14="http://schemas.microsoft.com/office/powerpoint/2010/main" val="3594648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Problem No.45 (Antiarrhythmic drugs</a:t>
            </a:r>
            <a:r>
              <a:rPr lang="en-US" b="1" u="sng" dirty="0" smtClean="0"/>
              <a:t>)</a:t>
            </a:r>
            <a:endParaRPr lang="en-US" dirty="0"/>
          </a:p>
        </p:txBody>
      </p:sp>
      <p:sp>
        <p:nvSpPr>
          <p:cNvPr id="3" name="Content Placeholder 2"/>
          <p:cNvSpPr>
            <a:spLocks noGrp="1"/>
          </p:cNvSpPr>
          <p:nvPr>
            <p:ph idx="1"/>
          </p:nvPr>
        </p:nvSpPr>
        <p:spPr>
          <a:xfrm>
            <a:off x="838200" y="1502229"/>
            <a:ext cx="10515600" cy="4939392"/>
          </a:xfrm>
        </p:spPr>
        <p:txBody>
          <a:bodyPr>
            <a:normAutofit/>
          </a:bodyPr>
          <a:lstStyle/>
          <a:p>
            <a:pPr marL="0" indent="0">
              <a:buNone/>
            </a:pPr>
            <a:r>
              <a:rPr lang="en-US" sz="3200" b="1" dirty="0" smtClean="0"/>
              <a:t>A </a:t>
            </a:r>
            <a:r>
              <a:rPr lang="en-US" sz="3200" b="1" dirty="0"/>
              <a:t>42-year old man is apparently normal apart from having palpitation. This happened more than three times a day. He consulted a physician, asked for an ECG during the attack of palpitation, but this was not </a:t>
            </a:r>
            <a:r>
              <a:rPr lang="en-US" sz="3200" b="1" dirty="0" smtClean="0"/>
              <a:t>successful. </a:t>
            </a:r>
            <a:r>
              <a:rPr lang="en-US" sz="3200" b="1" dirty="0"/>
              <a:t>The palpitation becomes more frequent and in one time associated with </a:t>
            </a:r>
            <a:r>
              <a:rPr lang="en-US" sz="3200" b="1" dirty="0" err="1"/>
              <a:t>dyspnoea</a:t>
            </a:r>
            <a:r>
              <a:rPr lang="en-US" sz="3200" b="1" dirty="0"/>
              <a:t> and fainting. ECG during this attack showed ventricular </a:t>
            </a:r>
            <a:r>
              <a:rPr lang="en-US" sz="3200" b="1" dirty="0" err="1"/>
              <a:t>ectopics</a:t>
            </a:r>
            <a:r>
              <a:rPr lang="en-US" sz="3200" b="1" dirty="0"/>
              <a:t>.</a:t>
            </a:r>
          </a:p>
          <a:p>
            <a:pPr marL="0" indent="0">
              <a:buNone/>
            </a:pPr>
            <a:r>
              <a:rPr lang="en-US" sz="3200" b="1" dirty="0"/>
              <a:t>The list of drugs available in the hospital pharmacy includes:</a:t>
            </a:r>
          </a:p>
          <a:p>
            <a:pPr marL="0" indent="0">
              <a:buNone/>
            </a:pPr>
            <a:r>
              <a:rPr lang="en-US" sz="3200" b="1" dirty="0"/>
              <a:t>Lignocaine, </a:t>
            </a:r>
            <a:r>
              <a:rPr lang="en-US" sz="3200" b="1" dirty="0" err="1"/>
              <a:t>mexiletine</a:t>
            </a:r>
            <a:r>
              <a:rPr lang="en-US" sz="3200" b="1" dirty="0"/>
              <a:t>, </a:t>
            </a:r>
            <a:r>
              <a:rPr lang="en-US" sz="3200" b="1" dirty="0" err="1"/>
              <a:t>disopyramide</a:t>
            </a:r>
            <a:r>
              <a:rPr lang="en-US" sz="3200" b="1" dirty="0"/>
              <a:t> and  amiodarone.</a:t>
            </a:r>
          </a:p>
          <a:p>
            <a:pPr marL="0" indent="0">
              <a:buNone/>
            </a:pPr>
            <a:r>
              <a:rPr lang="en-US" sz="3200" b="1" dirty="0"/>
              <a:t>What is your drug of choice? </a:t>
            </a:r>
          </a:p>
          <a:p>
            <a:pPr marL="0" indent="0">
              <a:buNone/>
            </a:pPr>
            <a:endParaRPr lang="en-US" b="1" dirty="0">
              <a:latin typeface="Problem No.45 (Antiarrhythmic drugs)"/>
            </a:endParaRPr>
          </a:p>
        </p:txBody>
      </p:sp>
    </p:spTree>
    <p:extLst>
      <p:ext uri="{BB962C8B-B14F-4D97-AF65-F5344CB8AC3E}">
        <p14:creationId xmlns:p14="http://schemas.microsoft.com/office/powerpoint/2010/main" val="35875573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Problem No.46 (Antiarrhythmic drugs</a:t>
            </a:r>
            <a:r>
              <a:rPr lang="en-US" b="1" u="sng" dirty="0" smtClean="0"/>
              <a:t>)</a:t>
            </a:r>
            <a:endParaRPr lang="en-US" dirty="0"/>
          </a:p>
        </p:txBody>
      </p:sp>
      <p:sp>
        <p:nvSpPr>
          <p:cNvPr id="3" name="Content Placeholder 2"/>
          <p:cNvSpPr>
            <a:spLocks noGrp="1"/>
          </p:cNvSpPr>
          <p:nvPr>
            <p:ph idx="1"/>
          </p:nvPr>
        </p:nvSpPr>
        <p:spPr>
          <a:xfrm>
            <a:off x="838200" y="1771650"/>
            <a:ext cx="10515600" cy="4405313"/>
          </a:xfrm>
        </p:spPr>
        <p:txBody>
          <a:bodyPr>
            <a:normAutofit/>
          </a:bodyPr>
          <a:lstStyle/>
          <a:p>
            <a:pPr marL="0" indent="0">
              <a:buNone/>
            </a:pPr>
            <a:r>
              <a:rPr lang="en-US" sz="3200" b="1" dirty="0" smtClean="0"/>
              <a:t>A </a:t>
            </a:r>
            <a:r>
              <a:rPr lang="en-US" sz="3200" b="1" dirty="0"/>
              <a:t>35-year old patient who suddenly started to feel distressed with some difficulty in breathing and palpitation. On examination, the heart rate was rapid and measures 180/min. ECG was done. The diagnosis of supraventricular tachycardia was made.</a:t>
            </a:r>
          </a:p>
          <a:p>
            <a:pPr marL="0" indent="0">
              <a:buNone/>
            </a:pPr>
            <a:r>
              <a:rPr lang="en-US" sz="3200" b="1" dirty="0"/>
              <a:t>What are the lines of treatment as an emergency case?</a:t>
            </a:r>
          </a:p>
          <a:p>
            <a:pPr marL="0" indent="0">
              <a:buNone/>
            </a:pPr>
            <a:r>
              <a:rPr lang="en-US" sz="3200" b="1" dirty="0"/>
              <a:t>What is the treatment if the condition recurs (paroxysmal SVT</a:t>
            </a:r>
            <a:r>
              <a:rPr lang="en-US" sz="3200" b="1" dirty="0" smtClean="0"/>
              <a:t>)?</a:t>
            </a:r>
            <a:endParaRPr lang="en-US" sz="3200" b="1" dirty="0"/>
          </a:p>
          <a:p>
            <a:endParaRPr lang="en-US" sz="3200" dirty="0"/>
          </a:p>
        </p:txBody>
      </p:sp>
    </p:spTree>
    <p:extLst>
      <p:ext uri="{BB962C8B-B14F-4D97-AF65-F5344CB8AC3E}">
        <p14:creationId xmlns:p14="http://schemas.microsoft.com/office/powerpoint/2010/main" val="594619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6764"/>
            <a:ext cx="10515600" cy="636816"/>
          </a:xfrm>
        </p:spPr>
        <p:txBody>
          <a:bodyPr>
            <a:noAutofit/>
          </a:bodyPr>
          <a:lstStyle/>
          <a:p>
            <a:r>
              <a:rPr lang="en-US" b="1" dirty="0" smtClean="0">
                <a:solidFill>
                  <a:srgbClr val="FF0000"/>
                </a:solidFill>
              </a:rPr>
              <a:t>Class 1B:</a:t>
            </a:r>
            <a:endParaRPr lang="en-US" b="1" dirty="0">
              <a:solidFill>
                <a:srgbClr val="FF0000"/>
              </a:solidFill>
            </a:endParaRPr>
          </a:p>
        </p:txBody>
      </p:sp>
      <p:sp>
        <p:nvSpPr>
          <p:cNvPr id="3" name="Content Placeholder 2"/>
          <p:cNvSpPr>
            <a:spLocks noGrp="1"/>
          </p:cNvSpPr>
          <p:nvPr>
            <p:ph idx="1"/>
          </p:nvPr>
        </p:nvSpPr>
        <p:spPr>
          <a:xfrm>
            <a:off x="481693" y="1102178"/>
            <a:ext cx="11078936" cy="5437415"/>
          </a:xfrm>
        </p:spPr>
        <p:txBody>
          <a:bodyPr>
            <a:normAutofit/>
          </a:bodyPr>
          <a:lstStyle/>
          <a:p>
            <a:r>
              <a:rPr lang="en-US" sz="3600" b="1" dirty="0" smtClean="0">
                <a:solidFill>
                  <a:srgbClr val="FF0000"/>
                </a:solidFill>
              </a:rPr>
              <a:t>Lidocaine:</a:t>
            </a:r>
            <a:r>
              <a:rPr lang="en-US" sz="3600" dirty="0"/>
              <a:t> </a:t>
            </a:r>
            <a:r>
              <a:rPr lang="en-US" sz="3600" b="1" dirty="0"/>
              <a:t>Although amiodarone is the drug of choice for ventricular fibrillation or ventricular tachycardia (</a:t>
            </a:r>
            <a:r>
              <a:rPr lang="en-US" sz="3600" b="1" dirty="0" smtClean="0"/>
              <a:t>VT), </a:t>
            </a:r>
            <a:r>
              <a:rPr lang="en-US" sz="3600" b="1" dirty="0"/>
              <a:t>lidocaine may be used as an alternative.</a:t>
            </a:r>
            <a:r>
              <a:rPr lang="en-US" sz="3600" b="1" dirty="0" smtClean="0"/>
              <a:t> </a:t>
            </a:r>
            <a:r>
              <a:rPr lang="en-US" sz="3600" b="1" dirty="0"/>
              <a:t>IV and IM. </a:t>
            </a:r>
            <a:r>
              <a:rPr lang="en-US" sz="3600" b="1" dirty="0" smtClean="0">
                <a:solidFill>
                  <a:srgbClr val="0070C0"/>
                </a:solidFill>
              </a:rPr>
              <a:t>CNS</a:t>
            </a:r>
            <a:r>
              <a:rPr lang="en-US" sz="3600" b="1" dirty="0" smtClean="0"/>
              <a:t> sedation </a:t>
            </a:r>
            <a:r>
              <a:rPr lang="en-US" sz="3600" b="1" dirty="0"/>
              <a:t>or </a:t>
            </a:r>
            <a:r>
              <a:rPr lang="en-US" sz="3600" b="1" dirty="0" smtClean="0"/>
              <a:t>excitation</a:t>
            </a:r>
          </a:p>
          <a:p>
            <a:r>
              <a:rPr lang="en-US" sz="3600" b="1" dirty="0" err="1">
                <a:solidFill>
                  <a:srgbClr val="FF0000"/>
                </a:solidFill>
              </a:rPr>
              <a:t>Mexiletine</a:t>
            </a:r>
            <a:r>
              <a:rPr lang="en-US" sz="3600" b="1" dirty="0">
                <a:solidFill>
                  <a:srgbClr val="FF0000"/>
                </a:solidFill>
              </a:rPr>
              <a:t>:</a:t>
            </a:r>
            <a:r>
              <a:rPr lang="en-US" sz="3600" b="1" dirty="0"/>
              <a:t> </a:t>
            </a:r>
            <a:r>
              <a:rPr lang="en-US" sz="3600" b="1" dirty="0" err="1"/>
              <a:t>Mexiletine</a:t>
            </a:r>
            <a:r>
              <a:rPr lang="en-US" sz="3600" b="1" dirty="0"/>
              <a:t> is used for </a:t>
            </a:r>
            <a:r>
              <a:rPr lang="en-US" sz="3600" b="1" dirty="0">
                <a:solidFill>
                  <a:srgbClr val="0070C0"/>
                </a:solidFill>
              </a:rPr>
              <a:t>chronic</a:t>
            </a:r>
            <a:r>
              <a:rPr lang="en-US" sz="3600" b="1" dirty="0"/>
              <a:t> treatment of ventricular arrhythmias, often in combination with </a:t>
            </a:r>
            <a:r>
              <a:rPr lang="en-US" sz="3600" b="1" dirty="0" smtClean="0"/>
              <a:t>amiodarone. </a:t>
            </a:r>
            <a:r>
              <a:rPr lang="en-US" sz="3600" b="1" dirty="0" err="1" smtClean="0">
                <a:solidFill>
                  <a:srgbClr val="0070C0"/>
                </a:solidFill>
              </a:rPr>
              <a:t>Dyspepsea</a:t>
            </a:r>
            <a:r>
              <a:rPr lang="en-US" sz="3600" b="1" dirty="0" smtClean="0">
                <a:solidFill>
                  <a:srgbClr val="0070C0"/>
                </a:solidFill>
              </a:rPr>
              <a:t> </a:t>
            </a:r>
          </a:p>
        </p:txBody>
      </p:sp>
    </p:spTree>
    <p:extLst>
      <p:ext uri="{BB962C8B-B14F-4D97-AF65-F5344CB8AC3E}">
        <p14:creationId xmlns:p14="http://schemas.microsoft.com/office/powerpoint/2010/main" val="2589597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22804"/>
          </a:xfrm>
        </p:spPr>
        <p:txBody>
          <a:bodyPr/>
          <a:lstStyle/>
          <a:p>
            <a:r>
              <a:rPr lang="en-US" b="1" dirty="0">
                <a:solidFill>
                  <a:srgbClr val="FF0000"/>
                </a:solidFill>
              </a:rPr>
              <a:t>Class 1C:</a:t>
            </a:r>
            <a:endParaRPr lang="en-US" dirty="0"/>
          </a:p>
        </p:txBody>
      </p:sp>
      <p:sp>
        <p:nvSpPr>
          <p:cNvPr id="3" name="Content Placeholder 2"/>
          <p:cNvSpPr>
            <a:spLocks noGrp="1"/>
          </p:cNvSpPr>
          <p:nvPr>
            <p:ph idx="1"/>
          </p:nvPr>
        </p:nvSpPr>
        <p:spPr>
          <a:xfrm>
            <a:off x="514350" y="1387930"/>
            <a:ext cx="10839450" cy="4789033"/>
          </a:xfrm>
        </p:spPr>
        <p:txBody>
          <a:bodyPr>
            <a:normAutofit/>
          </a:bodyPr>
          <a:lstStyle/>
          <a:p>
            <a:r>
              <a:rPr lang="en-US" sz="3600" b="1" dirty="0" smtClean="0"/>
              <a:t>Due </a:t>
            </a:r>
            <a:r>
              <a:rPr lang="en-US" sz="3600" b="1" dirty="0"/>
              <a:t>to their negative inotropic and </a:t>
            </a:r>
            <a:r>
              <a:rPr lang="en-US" sz="3600" b="1" dirty="0" err="1"/>
              <a:t>proarrhythmic</a:t>
            </a:r>
            <a:r>
              <a:rPr lang="en-US" sz="3600" b="1" dirty="0"/>
              <a:t> effects, use of these agents is avoided in patients with </a:t>
            </a:r>
            <a:r>
              <a:rPr lang="en-US" sz="3600" b="1" dirty="0">
                <a:solidFill>
                  <a:srgbClr val="0070C0"/>
                </a:solidFill>
              </a:rPr>
              <a:t>structural heart disease (left ventricular hypertrophy, heart failure, atherosclerotic heart disease)</a:t>
            </a:r>
            <a:r>
              <a:rPr lang="en-US" sz="3600" b="1" dirty="0"/>
              <a:t>.</a:t>
            </a:r>
            <a:endParaRPr lang="en-US" sz="3600" b="1" dirty="0">
              <a:solidFill>
                <a:srgbClr val="FF0000"/>
              </a:solidFill>
            </a:endParaRPr>
          </a:p>
          <a:p>
            <a:pPr marL="0" indent="0">
              <a:buNone/>
            </a:pPr>
            <a:r>
              <a:rPr lang="en-US" sz="3600" b="1" dirty="0" err="1">
                <a:solidFill>
                  <a:srgbClr val="FF0000"/>
                </a:solidFill>
              </a:rPr>
              <a:t>Flecainide</a:t>
            </a:r>
            <a:r>
              <a:rPr lang="en-US" sz="3600" b="1" dirty="0">
                <a:solidFill>
                  <a:srgbClr val="FF0000"/>
                </a:solidFill>
              </a:rPr>
              <a:t>: </a:t>
            </a:r>
            <a:r>
              <a:rPr lang="en-US" sz="3600" b="1" dirty="0"/>
              <a:t>useful in the maintenance of </a:t>
            </a:r>
            <a:r>
              <a:rPr lang="en-US" sz="3600" b="1" dirty="0">
                <a:solidFill>
                  <a:srgbClr val="0070C0"/>
                </a:solidFill>
              </a:rPr>
              <a:t>sinus </a:t>
            </a:r>
            <a:r>
              <a:rPr lang="en-US" sz="3600" b="1" dirty="0" smtClean="0">
                <a:solidFill>
                  <a:srgbClr val="0070C0"/>
                </a:solidFill>
              </a:rPr>
              <a:t>rhythm (rhythm control) </a:t>
            </a:r>
            <a:r>
              <a:rPr lang="en-US" sz="3600" b="1" dirty="0"/>
              <a:t>in atrial flutter or fibrillation in patients without structural heart disease and in treating refractory ventricular arrhythmias. </a:t>
            </a:r>
            <a:endParaRPr lang="en-US" sz="3600" b="1" dirty="0">
              <a:solidFill>
                <a:srgbClr val="FF0000"/>
              </a:solidFill>
            </a:endParaRPr>
          </a:p>
        </p:txBody>
      </p:sp>
    </p:spTree>
    <p:extLst>
      <p:ext uri="{BB962C8B-B14F-4D97-AF65-F5344CB8AC3E}">
        <p14:creationId xmlns:p14="http://schemas.microsoft.com/office/powerpoint/2010/main" val="547474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379" y="163286"/>
            <a:ext cx="11421835" cy="710293"/>
          </a:xfrm>
        </p:spPr>
        <p:txBody>
          <a:bodyPr>
            <a:normAutofit/>
          </a:bodyPr>
          <a:lstStyle/>
          <a:p>
            <a:r>
              <a:rPr lang="en-US" b="1" dirty="0">
                <a:solidFill>
                  <a:srgbClr val="FF0000"/>
                </a:solidFill>
              </a:rPr>
              <a:t>Class 2</a:t>
            </a:r>
            <a:r>
              <a:rPr lang="en-US" b="1" dirty="0" smtClean="0">
                <a:solidFill>
                  <a:srgbClr val="FF0000"/>
                </a:solidFill>
              </a:rPr>
              <a:t>: β Blockers</a:t>
            </a:r>
            <a:endParaRPr lang="en-US" b="1" dirty="0">
              <a:solidFill>
                <a:srgbClr val="FF0000"/>
              </a:solidFill>
            </a:endParaRPr>
          </a:p>
        </p:txBody>
      </p:sp>
      <p:sp>
        <p:nvSpPr>
          <p:cNvPr id="3" name="Content Placeholder 2"/>
          <p:cNvSpPr>
            <a:spLocks noGrp="1"/>
          </p:cNvSpPr>
          <p:nvPr>
            <p:ph idx="1"/>
          </p:nvPr>
        </p:nvSpPr>
        <p:spPr>
          <a:xfrm>
            <a:off x="416379" y="873579"/>
            <a:ext cx="11560628" cy="5984421"/>
          </a:xfrm>
        </p:spPr>
        <p:txBody>
          <a:bodyPr>
            <a:normAutofit fontScale="85000" lnSpcReduction="10000"/>
          </a:bodyPr>
          <a:lstStyle/>
          <a:p>
            <a:r>
              <a:rPr lang="en-US" sz="3800" b="1" dirty="0"/>
              <a:t>D</a:t>
            </a:r>
            <a:r>
              <a:rPr lang="en-US" sz="3800" b="1" dirty="0" smtClean="0"/>
              <a:t>iminish </a:t>
            </a:r>
            <a:r>
              <a:rPr lang="en-US" sz="3800" b="1" dirty="0"/>
              <a:t>phase 4 depolarization and, thus, depress automaticity, prolong AV conduction, and decrease heart rate and contractility. </a:t>
            </a:r>
            <a:endParaRPr lang="en-US" sz="3800" b="1" dirty="0" smtClean="0"/>
          </a:p>
          <a:p>
            <a:r>
              <a:rPr lang="en-US" sz="3800" b="1" dirty="0" smtClean="0"/>
              <a:t>Useful </a:t>
            </a:r>
            <a:r>
              <a:rPr lang="en-US" sz="3800" b="1" dirty="0"/>
              <a:t>in </a:t>
            </a:r>
            <a:r>
              <a:rPr lang="en-US" sz="3800" b="1" dirty="0" smtClean="0"/>
              <a:t>treating </a:t>
            </a:r>
            <a:r>
              <a:rPr lang="en-US" sz="3800" b="1" dirty="0" err="1" smtClean="0"/>
              <a:t>tachyarrhythmias</a:t>
            </a:r>
            <a:r>
              <a:rPr lang="en-US" sz="3800" b="1" dirty="0" smtClean="0"/>
              <a:t> </a:t>
            </a:r>
            <a:r>
              <a:rPr lang="en-US" sz="3800" b="1" dirty="0"/>
              <a:t>caused by increased sympathetic activity. They are also used for </a:t>
            </a:r>
            <a:r>
              <a:rPr lang="en-US" sz="3800" b="1" dirty="0">
                <a:solidFill>
                  <a:srgbClr val="0070C0"/>
                </a:solidFill>
              </a:rPr>
              <a:t>atrial</a:t>
            </a:r>
            <a:r>
              <a:rPr lang="en-US" sz="3800" b="1" dirty="0"/>
              <a:t> flutter and fibrillation and for AV nodal reentrant </a:t>
            </a:r>
            <a:r>
              <a:rPr lang="en-US" sz="3800" b="1" dirty="0" smtClean="0"/>
              <a:t>tachycardia (</a:t>
            </a:r>
            <a:r>
              <a:rPr lang="en-US" sz="3800" b="1" dirty="0" smtClean="0">
                <a:solidFill>
                  <a:srgbClr val="0070C0"/>
                </a:solidFill>
              </a:rPr>
              <a:t>SVT</a:t>
            </a:r>
            <a:r>
              <a:rPr lang="en-US" sz="3800" b="1" dirty="0" smtClean="0"/>
              <a:t>). β-blockers </a:t>
            </a:r>
            <a:r>
              <a:rPr lang="en-US" sz="3800" b="1" dirty="0"/>
              <a:t>prevent life-threatening </a:t>
            </a:r>
            <a:r>
              <a:rPr lang="en-US" sz="3800" b="1" dirty="0">
                <a:solidFill>
                  <a:srgbClr val="0070C0"/>
                </a:solidFill>
              </a:rPr>
              <a:t>ventricular</a:t>
            </a:r>
            <a:r>
              <a:rPr lang="en-US" sz="3800" b="1" dirty="0"/>
              <a:t> arrhythmias following </a:t>
            </a:r>
            <a:r>
              <a:rPr lang="en-US" sz="3800" b="1" dirty="0" smtClean="0"/>
              <a:t>myocardial </a:t>
            </a:r>
            <a:r>
              <a:rPr lang="en-US" sz="3800" b="1" dirty="0"/>
              <a:t>infarction</a:t>
            </a:r>
            <a:r>
              <a:rPr lang="en-US" sz="3800" b="1" dirty="0" smtClean="0"/>
              <a:t>. </a:t>
            </a:r>
          </a:p>
          <a:p>
            <a:r>
              <a:rPr lang="en-US" sz="4000" b="1" dirty="0" smtClean="0"/>
              <a:t>Common SE: bradycardia</a:t>
            </a:r>
            <a:r>
              <a:rPr lang="en-US" sz="4000" b="1" dirty="0"/>
              <a:t>, hypotension, and fatigue </a:t>
            </a:r>
            <a:endParaRPr lang="en-US" sz="3800" b="1" dirty="0"/>
          </a:p>
          <a:p>
            <a:r>
              <a:rPr lang="en-US" sz="3800" b="1" dirty="0" smtClean="0">
                <a:solidFill>
                  <a:srgbClr val="FF0000"/>
                </a:solidFill>
              </a:rPr>
              <a:t>Metoprolol:</a:t>
            </a:r>
            <a:r>
              <a:rPr lang="en-US" sz="3800" b="1" dirty="0" smtClean="0"/>
              <a:t> </a:t>
            </a:r>
            <a:r>
              <a:rPr lang="en-US" sz="3800" b="1" dirty="0"/>
              <a:t>is the most widely used β-blocker for the treatment of cardiac arrhythmias. Compared to nonselective β-blockers, such as </a:t>
            </a:r>
            <a:r>
              <a:rPr lang="en-US" sz="3800" b="1" dirty="0" smtClean="0">
                <a:solidFill>
                  <a:srgbClr val="FF0000"/>
                </a:solidFill>
              </a:rPr>
              <a:t>propranolol</a:t>
            </a:r>
            <a:r>
              <a:rPr lang="en-US" sz="3800" b="1" dirty="0" smtClean="0"/>
              <a:t>, </a:t>
            </a:r>
            <a:r>
              <a:rPr lang="en-US" sz="3800" b="1" dirty="0"/>
              <a:t>it reduces the risk of bronchospasm. </a:t>
            </a:r>
            <a:endParaRPr lang="en-US" sz="3800" b="1" dirty="0" smtClean="0"/>
          </a:p>
          <a:p>
            <a:r>
              <a:rPr lang="en-US" sz="3800" b="1" dirty="0" smtClean="0">
                <a:solidFill>
                  <a:srgbClr val="FF0000"/>
                </a:solidFill>
              </a:rPr>
              <a:t>Esmolol</a:t>
            </a:r>
            <a:r>
              <a:rPr lang="en-US" sz="3800" b="1" dirty="0">
                <a:solidFill>
                  <a:srgbClr val="FF0000"/>
                </a:solidFill>
              </a:rPr>
              <a:t>: </a:t>
            </a:r>
            <a:r>
              <a:rPr lang="en-US" sz="3800" b="1" dirty="0"/>
              <a:t>selective </a:t>
            </a:r>
            <a:r>
              <a:rPr lang="el-GR" sz="3800" b="1" dirty="0"/>
              <a:t>β1-</a:t>
            </a:r>
            <a:r>
              <a:rPr lang="en-US" sz="3800" b="1" dirty="0"/>
              <a:t>receptor blockade; </a:t>
            </a:r>
            <a:r>
              <a:rPr lang="en-US" sz="3800" b="1" dirty="0">
                <a:solidFill>
                  <a:srgbClr val="0070C0"/>
                </a:solidFill>
              </a:rPr>
              <a:t>IV only</a:t>
            </a:r>
            <a:r>
              <a:rPr lang="en-US" sz="3800" b="1" dirty="0"/>
              <a:t>, 10-min duration. </a:t>
            </a:r>
            <a:r>
              <a:rPr lang="en-US" sz="3800" b="1" dirty="0">
                <a:solidFill>
                  <a:srgbClr val="FF0000"/>
                </a:solidFill>
              </a:rPr>
              <a:t>Used in </a:t>
            </a:r>
            <a:r>
              <a:rPr lang="en-US" sz="3800" b="1" dirty="0">
                <a:solidFill>
                  <a:srgbClr val="0070C0"/>
                </a:solidFill>
              </a:rPr>
              <a:t>perioperative</a:t>
            </a:r>
            <a:r>
              <a:rPr lang="en-US" sz="3800" b="1" dirty="0"/>
              <a:t> and </a:t>
            </a:r>
            <a:r>
              <a:rPr lang="en-US" sz="3800" b="1" dirty="0">
                <a:solidFill>
                  <a:srgbClr val="0070C0"/>
                </a:solidFill>
              </a:rPr>
              <a:t>thyrotoxicosis arrhythmias</a:t>
            </a:r>
          </a:p>
        </p:txBody>
      </p:sp>
    </p:spTree>
    <p:extLst>
      <p:ext uri="{BB962C8B-B14F-4D97-AF65-F5344CB8AC3E}">
        <p14:creationId xmlns:p14="http://schemas.microsoft.com/office/powerpoint/2010/main" val="898522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3286"/>
            <a:ext cx="10515600" cy="824593"/>
          </a:xfrm>
        </p:spPr>
        <p:txBody>
          <a:bodyPr/>
          <a:lstStyle/>
          <a:p>
            <a:r>
              <a:rPr lang="en-US" b="1" dirty="0" smtClean="0">
                <a:solidFill>
                  <a:srgbClr val="FF0000"/>
                </a:solidFill>
              </a:rPr>
              <a:t>Class 3</a:t>
            </a:r>
            <a:r>
              <a:rPr lang="en-US" b="1" dirty="0">
                <a:solidFill>
                  <a:srgbClr val="FF0000"/>
                </a:solidFill>
              </a:rPr>
              <a:t>: K+ </a:t>
            </a:r>
            <a:r>
              <a:rPr lang="en-US" b="1" dirty="0" smtClean="0">
                <a:solidFill>
                  <a:srgbClr val="FF0000"/>
                </a:solidFill>
              </a:rPr>
              <a:t>channel blockers</a:t>
            </a:r>
            <a:endParaRPr lang="en-US" b="1" dirty="0">
              <a:solidFill>
                <a:srgbClr val="FF0000"/>
              </a:solidFill>
            </a:endParaRPr>
          </a:p>
        </p:txBody>
      </p:sp>
      <p:sp>
        <p:nvSpPr>
          <p:cNvPr id="3" name="Content Placeholder 2"/>
          <p:cNvSpPr>
            <a:spLocks noGrp="1"/>
          </p:cNvSpPr>
          <p:nvPr>
            <p:ph idx="1"/>
          </p:nvPr>
        </p:nvSpPr>
        <p:spPr>
          <a:xfrm>
            <a:off x="416379" y="1118507"/>
            <a:ext cx="11446328" cy="5682343"/>
          </a:xfrm>
        </p:spPr>
        <p:txBody>
          <a:bodyPr>
            <a:noAutofit/>
          </a:bodyPr>
          <a:lstStyle/>
          <a:p>
            <a:r>
              <a:rPr lang="en-US" sz="3600" b="1" dirty="0" smtClean="0"/>
              <a:t>These </a:t>
            </a:r>
            <a:r>
              <a:rPr lang="en-US" sz="3600" b="1" dirty="0"/>
              <a:t>agents prolong the duration of the action </a:t>
            </a:r>
            <a:r>
              <a:rPr lang="en-US" sz="3600" b="1" dirty="0" smtClean="0"/>
              <a:t>potential &amp; prolong </a:t>
            </a:r>
            <a:r>
              <a:rPr lang="en-US" sz="3600" b="1" dirty="0"/>
              <a:t>the effective refractory </a:t>
            </a:r>
            <a:r>
              <a:rPr lang="en-US" sz="3600" b="1" dirty="0" smtClean="0"/>
              <a:t>period. </a:t>
            </a:r>
            <a:r>
              <a:rPr lang="en-US" sz="3600" b="1" dirty="0"/>
              <a:t>All class 3</a:t>
            </a:r>
            <a:r>
              <a:rPr lang="en-US" sz="3600" b="1" dirty="0" smtClean="0"/>
              <a:t> </a:t>
            </a:r>
            <a:r>
              <a:rPr lang="en-US" sz="3600" b="1" dirty="0"/>
              <a:t>drugs have the potential to induce </a:t>
            </a:r>
            <a:r>
              <a:rPr lang="en-US" sz="3600" b="1" dirty="0" smtClean="0"/>
              <a:t>arrhythmias (prolong QT interval)</a:t>
            </a:r>
          </a:p>
          <a:p>
            <a:r>
              <a:rPr lang="en-US" sz="3600" b="1" dirty="0" smtClean="0">
                <a:solidFill>
                  <a:srgbClr val="FF0000"/>
                </a:solidFill>
              </a:rPr>
              <a:t>Amiodarone</a:t>
            </a:r>
            <a:r>
              <a:rPr lang="en-US" sz="3600" b="1" dirty="0">
                <a:solidFill>
                  <a:srgbClr val="FF0000"/>
                </a:solidFill>
              </a:rPr>
              <a:t>:</a:t>
            </a:r>
            <a:r>
              <a:rPr lang="en-US" sz="3600" b="1" dirty="0"/>
              <a:t> </a:t>
            </a:r>
            <a:r>
              <a:rPr lang="en-US" sz="3600" b="1" dirty="0" smtClean="0"/>
              <a:t>Contains </a:t>
            </a:r>
            <a:r>
              <a:rPr lang="en-US" sz="3600" b="1" dirty="0"/>
              <a:t>iodine and is related structurally to thyroxine. It has complex effects, showing class </a:t>
            </a:r>
            <a:r>
              <a:rPr lang="en-US" sz="3600" b="1" dirty="0" smtClean="0"/>
              <a:t>1, 2, 3, </a:t>
            </a:r>
            <a:r>
              <a:rPr lang="en-US" sz="3600" b="1" dirty="0"/>
              <a:t>and 4</a:t>
            </a:r>
            <a:r>
              <a:rPr lang="en-US" sz="3600" b="1" dirty="0" smtClean="0"/>
              <a:t> </a:t>
            </a:r>
            <a:r>
              <a:rPr lang="en-US" sz="3600" b="1" dirty="0"/>
              <a:t>actions, as well as α-blocking activity. Its dominant effect is prolongation of the action potential duration and the refractory period by blocking K+ channels</a:t>
            </a:r>
            <a:r>
              <a:rPr lang="en-US" sz="3600" b="1" dirty="0" smtClean="0"/>
              <a:t>.</a:t>
            </a:r>
          </a:p>
        </p:txBody>
      </p:sp>
    </p:spTree>
    <p:extLst>
      <p:ext uri="{BB962C8B-B14F-4D97-AF65-F5344CB8AC3E}">
        <p14:creationId xmlns:p14="http://schemas.microsoft.com/office/powerpoint/2010/main" val="2373750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642"/>
          </a:xfrm>
        </p:spPr>
        <p:txBody>
          <a:bodyPr>
            <a:normAutofit fontScale="90000"/>
          </a:bodyPr>
          <a:lstStyle/>
          <a:p>
            <a:endParaRPr lang="en-US" dirty="0"/>
          </a:p>
        </p:txBody>
      </p:sp>
      <p:sp>
        <p:nvSpPr>
          <p:cNvPr id="3" name="Content Placeholder 2"/>
          <p:cNvSpPr>
            <a:spLocks noGrp="1"/>
          </p:cNvSpPr>
          <p:nvPr>
            <p:ph idx="1"/>
          </p:nvPr>
        </p:nvSpPr>
        <p:spPr>
          <a:xfrm>
            <a:off x="489857" y="375556"/>
            <a:ext cx="11315700" cy="6017079"/>
          </a:xfrm>
        </p:spPr>
        <p:txBody>
          <a:bodyPr>
            <a:noAutofit/>
          </a:bodyPr>
          <a:lstStyle/>
          <a:p>
            <a:r>
              <a:rPr lang="en-US" sz="3200" b="1" dirty="0"/>
              <a:t>Amiodarone is effective in the treatment of </a:t>
            </a:r>
            <a:r>
              <a:rPr lang="en-US" sz="3200" b="1" dirty="0">
                <a:solidFill>
                  <a:srgbClr val="0070C0"/>
                </a:solidFill>
              </a:rPr>
              <a:t>severe refractory supraventricular and ventricular </a:t>
            </a:r>
            <a:r>
              <a:rPr lang="en-US" sz="3200" b="1" dirty="0" err="1">
                <a:solidFill>
                  <a:srgbClr val="0070C0"/>
                </a:solidFill>
              </a:rPr>
              <a:t>tachyarrhythmias</a:t>
            </a:r>
            <a:r>
              <a:rPr lang="en-US" sz="3200" b="1" dirty="0"/>
              <a:t>. It is the mainstay for </a:t>
            </a:r>
            <a:r>
              <a:rPr lang="en-US" sz="3200" b="1" dirty="0">
                <a:solidFill>
                  <a:srgbClr val="0070C0"/>
                </a:solidFill>
              </a:rPr>
              <a:t>rhythm</a:t>
            </a:r>
            <a:r>
              <a:rPr lang="en-US" sz="3200" b="1" dirty="0"/>
              <a:t> management of </a:t>
            </a:r>
            <a:r>
              <a:rPr lang="en-US" sz="3200" b="1" dirty="0">
                <a:solidFill>
                  <a:srgbClr val="0070C0"/>
                </a:solidFill>
              </a:rPr>
              <a:t>atrial</a:t>
            </a:r>
            <a:r>
              <a:rPr lang="en-US" sz="3200" b="1" dirty="0"/>
              <a:t> fibrillation or flutter. </a:t>
            </a:r>
            <a:endParaRPr lang="en-US" sz="3200" dirty="0" smtClean="0"/>
          </a:p>
          <a:p>
            <a:r>
              <a:rPr lang="en-US" sz="3200" b="1" dirty="0"/>
              <a:t>Amiodarone is unusual in having a prolonged half-life of several weeks. Full clinical effects may not be achieved until months after initiation of treatment, unless loading doses are employed </a:t>
            </a:r>
          </a:p>
          <a:p>
            <a:r>
              <a:rPr lang="en-US" sz="3200" b="1" dirty="0">
                <a:solidFill>
                  <a:srgbClr val="0070C0"/>
                </a:solidFill>
              </a:rPr>
              <a:t>Pulmonary fibrosis, neuropathy, hepatotoxicity, corneal deposits, optic neuritis, blue-gray skin discoloration, and hypo- or </a:t>
            </a:r>
            <a:r>
              <a:rPr lang="en-US" sz="3200" b="1" dirty="0" smtClean="0">
                <a:solidFill>
                  <a:srgbClr val="0070C0"/>
                </a:solidFill>
              </a:rPr>
              <a:t>hyperthyroidism.</a:t>
            </a:r>
          </a:p>
          <a:p>
            <a:r>
              <a:rPr lang="en-US" sz="3200" b="1" dirty="0" smtClean="0"/>
              <a:t>Despite </a:t>
            </a:r>
            <a:r>
              <a:rPr lang="en-US" sz="3200" b="1" dirty="0"/>
              <a:t>its adverse effect profile, amiodarone is thought to be the </a:t>
            </a:r>
            <a:r>
              <a:rPr lang="en-US" sz="3200" b="1" dirty="0">
                <a:solidFill>
                  <a:srgbClr val="0070C0"/>
                </a:solidFill>
              </a:rPr>
              <a:t>least </a:t>
            </a:r>
            <a:r>
              <a:rPr lang="en-US" sz="3200" b="1" dirty="0" err="1">
                <a:solidFill>
                  <a:srgbClr val="0070C0"/>
                </a:solidFill>
              </a:rPr>
              <a:t>proarrhythmic</a:t>
            </a:r>
            <a:r>
              <a:rPr lang="en-US" sz="3200" b="1" dirty="0">
                <a:solidFill>
                  <a:srgbClr val="0070C0"/>
                </a:solidFill>
              </a:rPr>
              <a:t> of the class 1 &amp; 3 </a:t>
            </a:r>
            <a:r>
              <a:rPr lang="en-US" sz="3200" b="1" dirty="0"/>
              <a:t>antiarrhythmic drugs</a:t>
            </a:r>
            <a:r>
              <a:rPr lang="en-US" sz="3200" b="1" dirty="0" smtClean="0"/>
              <a:t>.</a:t>
            </a:r>
            <a:endParaRPr lang="en-US" sz="3200" b="1" dirty="0"/>
          </a:p>
        </p:txBody>
      </p:sp>
    </p:spTree>
    <p:extLst>
      <p:ext uri="{BB962C8B-B14F-4D97-AF65-F5344CB8AC3E}">
        <p14:creationId xmlns:p14="http://schemas.microsoft.com/office/powerpoint/2010/main" val="1820253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45719"/>
          </a:xfrm>
        </p:spPr>
        <p:txBody>
          <a:bodyPr>
            <a:normAutofit fontScale="90000"/>
          </a:bodyPr>
          <a:lstStyle/>
          <a:p>
            <a:endParaRPr lang="en-US" dirty="0"/>
          </a:p>
        </p:txBody>
      </p:sp>
      <p:sp>
        <p:nvSpPr>
          <p:cNvPr id="3" name="Content Placeholder 2"/>
          <p:cNvSpPr>
            <a:spLocks noGrp="1"/>
          </p:cNvSpPr>
          <p:nvPr>
            <p:ph idx="1"/>
          </p:nvPr>
        </p:nvSpPr>
        <p:spPr>
          <a:xfrm>
            <a:off x="424543" y="326571"/>
            <a:ext cx="11217728" cy="6139542"/>
          </a:xfrm>
        </p:spPr>
        <p:txBody>
          <a:bodyPr>
            <a:normAutofit/>
          </a:bodyPr>
          <a:lstStyle/>
          <a:p>
            <a:r>
              <a:rPr lang="en-US" sz="3600" b="1" dirty="0" err="1" smtClean="0">
                <a:solidFill>
                  <a:srgbClr val="FF0000"/>
                </a:solidFill>
              </a:rPr>
              <a:t>Sotalol</a:t>
            </a:r>
            <a:r>
              <a:rPr lang="en-US" sz="3600" b="1" dirty="0">
                <a:solidFill>
                  <a:srgbClr val="FF0000"/>
                </a:solidFill>
              </a:rPr>
              <a:t>:</a:t>
            </a:r>
            <a:r>
              <a:rPr lang="en-US" sz="3600" b="1" dirty="0"/>
              <a:t> C</a:t>
            </a:r>
            <a:r>
              <a:rPr lang="en-US" sz="3600" b="1" dirty="0" smtClean="0"/>
              <a:t>lass 3 </a:t>
            </a:r>
            <a:r>
              <a:rPr lang="en-US" sz="3600" b="1" dirty="0"/>
              <a:t>antiarrhythmic </a:t>
            </a:r>
            <a:r>
              <a:rPr lang="en-US" sz="3600" b="1" dirty="0" smtClean="0"/>
              <a:t>agent</a:t>
            </a:r>
            <a:r>
              <a:rPr lang="en-US" sz="3600" b="1" dirty="0"/>
              <a:t> </a:t>
            </a:r>
            <a:r>
              <a:rPr lang="en-US" sz="3600" b="1" dirty="0" smtClean="0"/>
              <a:t>&amp; </a:t>
            </a:r>
            <a:r>
              <a:rPr lang="en-US" sz="3600" b="1" dirty="0"/>
              <a:t>nonselective </a:t>
            </a:r>
            <a:r>
              <a:rPr lang="en-US" sz="3600" b="1" dirty="0" smtClean="0"/>
              <a:t>β-blocker. Used for maintenance </a:t>
            </a:r>
            <a:r>
              <a:rPr lang="en-US" sz="3600" b="1" dirty="0"/>
              <a:t>of sinus </a:t>
            </a:r>
            <a:r>
              <a:rPr lang="en-US" sz="3600" b="1" dirty="0">
                <a:solidFill>
                  <a:srgbClr val="0070C0"/>
                </a:solidFill>
              </a:rPr>
              <a:t>rhythm</a:t>
            </a:r>
            <a:r>
              <a:rPr lang="en-US" sz="3600" b="1" dirty="0"/>
              <a:t> in patients with atrial fibrillation, atrial flutter, or refractory paroxysmal </a:t>
            </a:r>
            <a:r>
              <a:rPr lang="en-US" sz="3600" b="1" dirty="0" smtClean="0"/>
              <a:t>SVT </a:t>
            </a:r>
            <a:r>
              <a:rPr lang="en-US" sz="3600" b="1" dirty="0"/>
              <a:t>and in the treatment of ventricular arrhythmias. </a:t>
            </a:r>
            <a:endParaRPr lang="en-US" sz="3600" b="1" dirty="0" smtClean="0"/>
          </a:p>
          <a:p>
            <a:r>
              <a:rPr lang="en-US" sz="3600" b="1" dirty="0" smtClean="0"/>
              <a:t>Since </a:t>
            </a:r>
            <a:r>
              <a:rPr lang="en-US" sz="3600" b="1" dirty="0" err="1"/>
              <a:t>sotalol</a:t>
            </a:r>
            <a:r>
              <a:rPr lang="en-US" sz="3600" b="1" dirty="0"/>
              <a:t> has β-blocking properties, it is commonly used for these indications in patients with left ventricular hypertrophy or atherosclerotic heart disease. </a:t>
            </a:r>
          </a:p>
        </p:txBody>
      </p:sp>
    </p:spTree>
    <p:extLst>
      <p:ext uri="{BB962C8B-B14F-4D97-AF65-F5344CB8AC3E}">
        <p14:creationId xmlns:p14="http://schemas.microsoft.com/office/powerpoint/2010/main" val="1494790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4107"/>
            <a:ext cx="10515600" cy="930729"/>
          </a:xfrm>
        </p:spPr>
        <p:txBody>
          <a:bodyPr>
            <a:normAutofit/>
          </a:bodyPr>
          <a:lstStyle/>
          <a:p>
            <a:r>
              <a:rPr lang="en-US" b="1" dirty="0">
                <a:solidFill>
                  <a:srgbClr val="FF0000"/>
                </a:solidFill>
              </a:rPr>
              <a:t>Class 4</a:t>
            </a:r>
            <a:r>
              <a:rPr lang="en-US" b="1" dirty="0" smtClean="0">
                <a:solidFill>
                  <a:srgbClr val="FF0000"/>
                </a:solidFill>
              </a:rPr>
              <a:t>:</a:t>
            </a:r>
            <a:r>
              <a:rPr lang="en-US" b="1" dirty="0">
                <a:solidFill>
                  <a:srgbClr val="FF0000"/>
                </a:solidFill>
              </a:rPr>
              <a:t> Ca channel blocker</a:t>
            </a:r>
          </a:p>
        </p:txBody>
      </p:sp>
      <p:sp>
        <p:nvSpPr>
          <p:cNvPr id="3" name="Content Placeholder 2"/>
          <p:cNvSpPr>
            <a:spLocks noGrp="1"/>
          </p:cNvSpPr>
          <p:nvPr>
            <p:ph idx="1"/>
          </p:nvPr>
        </p:nvSpPr>
        <p:spPr>
          <a:xfrm>
            <a:off x="587829" y="1134835"/>
            <a:ext cx="10765971" cy="5470071"/>
          </a:xfrm>
        </p:spPr>
        <p:txBody>
          <a:bodyPr>
            <a:normAutofit lnSpcReduction="10000"/>
          </a:bodyPr>
          <a:lstStyle/>
          <a:p>
            <a:r>
              <a:rPr lang="en-US" sz="3600" b="1" dirty="0" err="1" smtClean="0"/>
              <a:t>Nondihydropyridine</a:t>
            </a:r>
            <a:r>
              <a:rPr lang="en-US" sz="3600" b="1" dirty="0" smtClean="0"/>
              <a:t> </a:t>
            </a:r>
            <a:r>
              <a:rPr lang="en-US" sz="3600" b="1" dirty="0"/>
              <a:t>Ca2+ channel blockers </a:t>
            </a:r>
            <a:r>
              <a:rPr lang="en-US" sz="3600" b="1" dirty="0" smtClean="0"/>
              <a:t>verapamil and diltiazem slow </a:t>
            </a:r>
            <a:r>
              <a:rPr lang="en-US" sz="3600" b="1" dirty="0"/>
              <a:t>conduction in AV node and pacemaker </a:t>
            </a:r>
            <a:r>
              <a:rPr lang="en-US" sz="3600" b="1" dirty="0" smtClean="0"/>
              <a:t>activity. </a:t>
            </a:r>
          </a:p>
          <a:p>
            <a:r>
              <a:rPr lang="en-US" sz="3600" b="1" dirty="0" smtClean="0"/>
              <a:t>These </a:t>
            </a:r>
            <a:r>
              <a:rPr lang="en-US" sz="3600" b="1" dirty="0"/>
              <a:t>agents are more effective against </a:t>
            </a:r>
            <a:r>
              <a:rPr lang="en-US" sz="3600" b="1" dirty="0">
                <a:solidFill>
                  <a:srgbClr val="0070C0"/>
                </a:solidFill>
              </a:rPr>
              <a:t>atrial</a:t>
            </a:r>
            <a:r>
              <a:rPr lang="en-US" sz="3600" b="1" dirty="0"/>
              <a:t> than against ventricular arrhythmias. They are useful in treating reentrant </a:t>
            </a:r>
            <a:r>
              <a:rPr lang="en-US" sz="3600" b="1" dirty="0">
                <a:solidFill>
                  <a:srgbClr val="0070C0"/>
                </a:solidFill>
              </a:rPr>
              <a:t>supraventricular</a:t>
            </a:r>
            <a:r>
              <a:rPr lang="en-US" sz="3600" b="1" dirty="0"/>
              <a:t> tachycardia and in reducing the ventricular rate in atrial flutter and fibrillation</a:t>
            </a:r>
            <a:r>
              <a:rPr lang="en-US" sz="3600" b="1" dirty="0" smtClean="0"/>
              <a:t>.  </a:t>
            </a:r>
            <a:r>
              <a:rPr lang="en-US" sz="3200" b="1" dirty="0">
                <a:solidFill>
                  <a:srgbClr val="0070C0"/>
                </a:solidFill>
              </a:rPr>
              <a:t>Cardiac depression</a:t>
            </a:r>
            <a:r>
              <a:rPr lang="en-US" sz="3200" b="1" dirty="0"/>
              <a:t>, </a:t>
            </a:r>
            <a:r>
              <a:rPr lang="en-US" sz="3200" b="1" dirty="0">
                <a:solidFill>
                  <a:srgbClr val="0070C0"/>
                </a:solidFill>
              </a:rPr>
              <a:t>constipation</a:t>
            </a:r>
            <a:r>
              <a:rPr lang="en-US" sz="3200" b="1" dirty="0"/>
              <a:t>, hypotension</a:t>
            </a:r>
            <a:r>
              <a:rPr lang="en-US" sz="3200" dirty="0" smtClean="0"/>
              <a:t> </a:t>
            </a:r>
            <a:endParaRPr lang="en-US" sz="3200" b="1" dirty="0" smtClean="0"/>
          </a:p>
          <a:p>
            <a:r>
              <a:rPr lang="en-US" sz="3600" b="1" dirty="0" smtClean="0">
                <a:solidFill>
                  <a:srgbClr val="FF0000"/>
                </a:solidFill>
              </a:rPr>
              <a:t>Verapamil</a:t>
            </a:r>
            <a:r>
              <a:rPr lang="en-US" sz="3600" b="1" dirty="0">
                <a:solidFill>
                  <a:srgbClr val="FF0000"/>
                </a:solidFill>
              </a:rPr>
              <a:t>: </a:t>
            </a:r>
            <a:r>
              <a:rPr lang="en-US" sz="3600" b="1" dirty="0"/>
              <a:t>AV nodal </a:t>
            </a:r>
            <a:r>
              <a:rPr lang="en-US" sz="3600" b="1" dirty="0" smtClean="0"/>
              <a:t>arrhythmias (SVT), </a:t>
            </a:r>
            <a:r>
              <a:rPr lang="en-US" sz="3600" b="1" dirty="0"/>
              <a:t>especially in </a:t>
            </a:r>
            <a:r>
              <a:rPr lang="en-US" sz="3600" b="1" dirty="0" smtClean="0"/>
              <a:t>prophylaxis </a:t>
            </a:r>
          </a:p>
          <a:p>
            <a:r>
              <a:rPr lang="en-US" sz="3600" b="1" dirty="0" smtClean="0">
                <a:solidFill>
                  <a:srgbClr val="FF0000"/>
                </a:solidFill>
              </a:rPr>
              <a:t>Diltiazem: </a:t>
            </a:r>
            <a:r>
              <a:rPr lang="en-US" sz="3600" b="1" dirty="0" smtClean="0">
                <a:solidFill>
                  <a:srgbClr val="0070C0"/>
                </a:solidFill>
              </a:rPr>
              <a:t>Rate</a:t>
            </a:r>
            <a:r>
              <a:rPr lang="en-US" sz="3600" b="1" dirty="0" smtClean="0"/>
              <a:t> </a:t>
            </a:r>
            <a:r>
              <a:rPr lang="en-US" sz="3600" b="1" dirty="0"/>
              <a:t>control in atrial </a:t>
            </a:r>
            <a:r>
              <a:rPr lang="en-US" sz="3600" b="1" dirty="0" smtClean="0"/>
              <a:t>fibrillation.</a:t>
            </a:r>
          </a:p>
        </p:txBody>
      </p:sp>
    </p:spTree>
    <p:extLst>
      <p:ext uri="{BB962C8B-B14F-4D97-AF65-F5344CB8AC3E}">
        <p14:creationId xmlns:p14="http://schemas.microsoft.com/office/powerpoint/2010/main" val="2609586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0437"/>
            <a:ext cx="10515600" cy="987877"/>
          </a:xfrm>
        </p:spPr>
        <p:txBody>
          <a:bodyPr/>
          <a:lstStyle/>
          <a:p>
            <a:r>
              <a:rPr lang="en-US" b="1" dirty="0">
                <a:solidFill>
                  <a:srgbClr val="FF0000"/>
                </a:solidFill>
              </a:rPr>
              <a:t>Miscellaneous</a:t>
            </a:r>
          </a:p>
        </p:txBody>
      </p:sp>
      <p:sp>
        <p:nvSpPr>
          <p:cNvPr id="3" name="Content Placeholder 2"/>
          <p:cNvSpPr>
            <a:spLocks noGrp="1"/>
          </p:cNvSpPr>
          <p:nvPr>
            <p:ph idx="1"/>
          </p:nvPr>
        </p:nvSpPr>
        <p:spPr>
          <a:xfrm>
            <a:off x="351065" y="1012372"/>
            <a:ext cx="11544300" cy="5657849"/>
          </a:xfrm>
        </p:spPr>
        <p:txBody>
          <a:bodyPr>
            <a:noAutofit/>
          </a:bodyPr>
          <a:lstStyle/>
          <a:p>
            <a:r>
              <a:rPr lang="en-US" sz="3600" b="1" dirty="0" smtClean="0">
                <a:solidFill>
                  <a:srgbClr val="FF0000"/>
                </a:solidFill>
              </a:rPr>
              <a:t>Adenosine:</a:t>
            </a:r>
            <a:r>
              <a:rPr lang="en-US" sz="3600" b="1" dirty="0"/>
              <a:t> </a:t>
            </a:r>
            <a:r>
              <a:rPr lang="en-US" sz="3600" b="1" dirty="0" smtClean="0"/>
              <a:t>The </a:t>
            </a:r>
            <a:r>
              <a:rPr lang="en-US" sz="3600" b="1" dirty="0"/>
              <a:t>drug decreases conduction velocity, prolongs the refractory period, and decreases automaticity in the AV node. </a:t>
            </a:r>
            <a:endParaRPr lang="en-US" sz="3600" b="1" dirty="0" smtClean="0"/>
          </a:p>
          <a:p>
            <a:r>
              <a:rPr lang="en-US" sz="3600" b="1" dirty="0"/>
              <a:t>Intravenous adenosine is the </a:t>
            </a:r>
            <a:r>
              <a:rPr lang="en-US" sz="3600" b="1" dirty="0">
                <a:solidFill>
                  <a:srgbClr val="0070C0"/>
                </a:solidFill>
              </a:rPr>
              <a:t>drug of choice for converting acute supraventricular </a:t>
            </a:r>
            <a:r>
              <a:rPr lang="en-US" sz="3600" b="1" dirty="0" err="1" smtClean="0">
                <a:solidFill>
                  <a:srgbClr val="0070C0"/>
                </a:solidFill>
              </a:rPr>
              <a:t>tachycardias</a:t>
            </a:r>
            <a:r>
              <a:rPr lang="en-US" sz="3600" b="1" dirty="0" smtClean="0"/>
              <a:t>.</a:t>
            </a:r>
          </a:p>
          <a:p>
            <a:r>
              <a:rPr lang="en-US" sz="3600" b="1" dirty="0" smtClean="0"/>
              <a:t>Duration</a:t>
            </a:r>
            <a:r>
              <a:rPr lang="en-US" sz="3600" b="1" dirty="0"/>
              <a:t>: 10–15 </a:t>
            </a:r>
            <a:r>
              <a:rPr lang="en-US" sz="3600" b="1" dirty="0" smtClean="0"/>
              <a:t>s. </a:t>
            </a:r>
            <a:r>
              <a:rPr lang="en-US" sz="3600" b="1" dirty="0">
                <a:solidFill>
                  <a:srgbClr val="0070C0"/>
                </a:solidFill>
              </a:rPr>
              <a:t>Flushing, bronchospasm, chest </a:t>
            </a:r>
            <a:r>
              <a:rPr lang="en-US" sz="3600" b="1" dirty="0" smtClean="0">
                <a:solidFill>
                  <a:srgbClr val="0070C0"/>
                </a:solidFill>
              </a:rPr>
              <a:t>pain</a:t>
            </a:r>
            <a:r>
              <a:rPr lang="en-US" sz="3600" b="1" dirty="0"/>
              <a:t>.</a:t>
            </a:r>
            <a:endParaRPr lang="en-US" sz="3600" b="1" dirty="0" smtClean="0"/>
          </a:p>
          <a:p>
            <a:r>
              <a:rPr lang="en-US" sz="3600" b="1" dirty="0">
                <a:solidFill>
                  <a:srgbClr val="FF0000"/>
                </a:solidFill>
              </a:rPr>
              <a:t>Magnesium </a:t>
            </a:r>
            <a:r>
              <a:rPr lang="en-US" sz="3600" b="1" dirty="0" smtClean="0">
                <a:solidFill>
                  <a:srgbClr val="FF0000"/>
                </a:solidFill>
              </a:rPr>
              <a:t>ion:</a:t>
            </a:r>
            <a:r>
              <a:rPr lang="en-US" sz="3600" b="1" dirty="0" smtClean="0"/>
              <a:t> Possible </a:t>
            </a:r>
            <a:r>
              <a:rPr lang="en-US" sz="3600" b="1" dirty="0"/>
              <a:t>increase in Na+ /K+ ATPase </a:t>
            </a:r>
            <a:r>
              <a:rPr lang="en-US" sz="3600" b="1" dirty="0" smtClean="0"/>
              <a:t>activity. It is </a:t>
            </a:r>
            <a:r>
              <a:rPr lang="en-US" sz="3600" b="1" dirty="0"/>
              <a:t>the drug of choice </a:t>
            </a:r>
            <a:r>
              <a:rPr lang="en-US" sz="3600" b="1" dirty="0" smtClean="0"/>
              <a:t>for </a:t>
            </a:r>
            <a:r>
              <a:rPr lang="en-US" sz="3600" b="1" dirty="0"/>
              <a:t>potentially fatal arrhythmia </a:t>
            </a:r>
            <a:r>
              <a:rPr lang="en-US" sz="3600" b="1" dirty="0" err="1">
                <a:solidFill>
                  <a:srgbClr val="0070C0"/>
                </a:solidFill>
              </a:rPr>
              <a:t>torsades</a:t>
            </a:r>
            <a:r>
              <a:rPr lang="en-US" sz="3600" b="1" dirty="0">
                <a:solidFill>
                  <a:srgbClr val="0070C0"/>
                </a:solidFill>
              </a:rPr>
              <a:t> de pointes </a:t>
            </a:r>
            <a:r>
              <a:rPr lang="en-US" sz="3600" b="1" dirty="0"/>
              <a:t>and </a:t>
            </a:r>
            <a:r>
              <a:rPr lang="en-US" sz="3600" b="1" dirty="0">
                <a:solidFill>
                  <a:srgbClr val="0070C0"/>
                </a:solidFill>
              </a:rPr>
              <a:t>digoxin-induced </a:t>
            </a:r>
            <a:r>
              <a:rPr lang="en-US" sz="3600" b="1" dirty="0"/>
              <a:t>arrhythmias</a:t>
            </a:r>
          </a:p>
        </p:txBody>
      </p:sp>
    </p:spTree>
    <p:extLst>
      <p:ext uri="{BB962C8B-B14F-4D97-AF65-F5344CB8AC3E}">
        <p14:creationId xmlns:p14="http://schemas.microsoft.com/office/powerpoint/2010/main" val="42459888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939</TotalTime>
  <Words>1519</Words>
  <Application>Microsoft Office PowerPoint</Application>
  <PresentationFormat>Widescreen</PresentationFormat>
  <Paragraphs>96</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Problem No.45 (Antiarrhythmic drugs)</vt:lpstr>
      <vt:lpstr>Office Theme</vt:lpstr>
      <vt:lpstr>Class I Antiarrhythmic Drugs</vt:lpstr>
      <vt:lpstr>Class 1B:</vt:lpstr>
      <vt:lpstr>Class 1C:</vt:lpstr>
      <vt:lpstr>Class 2: β Blockers</vt:lpstr>
      <vt:lpstr>Class 3: K+ channel blockers</vt:lpstr>
      <vt:lpstr>PowerPoint Presentation</vt:lpstr>
      <vt:lpstr>PowerPoint Presentation</vt:lpstr>
      <vt:lpstr>Class 4: Ca channel blocker</vt:lpstr>
      <vt:lpstr>Miscellaneous</vt:lpstr>
      <vt:lpstr>Digoxin</vt:lpstr>
      <vt:lpstr>MCQ</vt:lpstr>
      <vt:lpstr>MCQ</vt:lpstr>
      <vt:lpstr>MCQ</vt:lpstr>
      <vt:lpstr>MCQ</vt:lpstr>
      <vt:lpstr>MCQ</vt:lpstr>
      <vt:lpstr>MCQ</vt:lpstr>
      <vt:lpstr>Problem No.44 (Antiarrhythmic drugs)</vt:lpstr>
      <vt:lpstr>Problem No.45 (Antiarrhythmic drugs)</vt:lpstr>
      <vt:lpstr>Problem No.46 (Antiarrhythmic drugs)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AL-NABAA</dc:creator>
  <cp:lastModifiedBy>AL-NABAA</cp:lastModifiedBy>
  <cp:revision>79</cp:revision>
  <dcterms:created xsi:type="dcterms:W3CDTF">2023-10-05T20:11:39Z</dcterms:created>
  <dcterms:modified xsi:type="dcterms:W3CDTF">2023-11-05T04:34:23Z</dcterms:modified>
</cp:coreProperties>
</file>